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6" r:id="rId1"/>
  </p:sldMasterIdLst>
  <p:notesMasterIdLst>
    <p:notesMasterId r:id="rId24"/>
  </p:notesMasterIdLst>
  <p:handoutMasterIdLst>
    <p:handoutMasterId r:id="rId25"/>
  </p:handoutMasterIdLst>
  <p:sldIdLst>
    <p:sldId id="256" r:id="rId2"/>
    <p:sldId id="257" r:id="rId3"/>
    <p:sldId id="258" r:id="rId4"/>
    <p:sldId id="259" r:id="rId5"/>
    <p:sldId id="263" r:id="rId6"/>
    <p:sldId id="272" r:id="rId7"/>
    <p:sldId id="264" r:id="rId8"/>
    <p:sldId id="262" r:id="rId9"/>
    <p:sldId id="260" r:id="rId10"/>
    <p:sldId id="261" r:id="rId11"/>
    <p:sldId id="265" r:id="rId12"/>
    <p:sldId id="273" r:id="rId13"/>
    <p:sldId id="266" r:id="rId14"/>
    <p:sldId id="267" r:id="rId15"/>
    <p:sldId id="268" r:id="rId16"/>
    <p:sldId id="269" r:id="rId17"/>
    <p:sldId id="274" r:id="rId18"/>
    <p:sldId id="275" r:id="rId19"/>
    <p:sldId id="277" r:id="rId20"/>
    <p:sldId id="276" r:id="rId21"/>
    <p:sldId id="270" r:id="rId22"/>
    <p:sldId id="27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schemeClr val="tx1"/>
    </p:penClr>
  </p:showPr>
  <p:clrMru>
    <a:srgbClr val="7E7E7E"/>
    <a:srgbClr val="535353"/>
    <a:srgbClr val="000000"/>
    <a:srgbClr val="4B4B4B"/>
    <a:srgbClr val="292929"/>
    <a:srgbClr val="63636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2392" autoAdjust="0"/>
    <p:restoredTop sz="94747" autoAdjust="0"/>
  </p:normalViewPr>
  <p:slideViewPr>
    <p:cSldViewPr snapToObjects="1">
      <p:cViewPr>
        <p:scale>
          <a:sx n="100" d="100"/>
          <a:sy n="100" d="100"/>
        </p:scale>
        <p:origin x="-304"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0" d="100"/>
          <a:sy n="80" d="100"/>
        </p:scale>
        <p:origin x="-243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printerSettings" Target="printerSettings/printerSettings1.bin"/><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C09481-930D-7B49-8F84-531F6F2541ED}" type="datetimeFigureOut">
              <a:rPr lang="en-US" smtClean="0"/>
              <a:pPr/>
              <a:t>4/14/09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5203E5-8714-3E4C-B6BB-767B768D3FE1}"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AD42D-5C13-804E-B701-8ADD7E2FAE28}" type="datetimeFigureOut">
              <a:rPr lang="en-US" smtClean="0"/>
              <a:pPr/>
              <a:t>4/14/09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A4AF9B-8080-674F-AC4B-E329BD16C2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A4AF9B-8080-674F-AC4B-E329BD16C21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smtClean="0"/>
              <a:t>Click to edit Master subtitle style</a:t>
            </a:r>
            <a:endParaRPr/>
          </a:p>
        </p:txBody>
      </p:sp>
      <p:sp>
        <p:nvSpPr>
          <p:cNvPr id="4" name="Date Placeholder 3"/>
          <p:cNvSpPr>
            <a:spLocks noGrp="1"/>
          </p:cNvSpPr>
          <p:nvPr>
            <p:ph type="dt" sz="half" idx="10"/>
          </p:nvPr>
        </p:nvSpPr>
        <p:spPr/>
        <p:txBody>
          <a:bodyPr/>
          <a:lstStyle/>
          <a:p>
            <a:fld id="{792CE61B-0C83-B348-A37F-58BED5528A8A}" type="datetime1">
              <a:rPr lang="en-US" smtClean="0"/>
              <a:pPr/>
              <a:t>4/14/09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6082-EDBA-0640-A651-05BB35A1D51A}" type="slidenum">
              <a:rPr lang="en-US" smtClean="0"/>
              <a:pPr/>
              <a:t>‹#›</a:t>
            </a:fld>
            <a:endParaRPr lang="en-US"/>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FBC70-BECE-4C48-9A6C-A6B9CA9DC9C3}" type="datetime1">
              <a:rPr lang="en-US" smtClean="0"/>
              <a:pPr/>
              <a:t>4/14/09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B9DCF-2F6F-EF47-991C-1264ACBF1E78}" type="datetime1">
              <a:rPr lang="en-US" smtClean="0"/>
              <a:pPr/>
              <a:t>4/14/09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435CC98-06E4-C449-94A3-8E075C597ECC}" type="datetime1">
              <a:rPr lang="en-US" smtClean="0"/>
              <a:pPr/>
              <a:t>4/14/09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0AF4746-2D0F-584D-BD75-F56C66BAE23A}" type="datetime1">
              <a:rPr lang="en-US" smtClean="0"/>
              <a:pPr/>
              <a:t>4/14/09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041341" y="6181538"/>
            <a:ext cx="806824" cy="365125"/>
          </a:xfrm>
        </p:spPr>
        <p:txBody>
          <a:bodyPr/>
          <a:lstStyle/>
          <a:p>
            <a:fld id="{70846082-EDBA-0640-A651-05BB35A1D5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94CAA68B-61A3-FE44-BDFB-9918AFAB27C0}" type="datetime1">
              <a:rPr lang="en-US" smtClean="0"/>
              <a:pPr/>
              <a:t>4/14/09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0846082-EDBA-0640-A651-05BB35A1D51A}"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smtClean="0"/>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smtClean="0"/>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A843A1CA-0BAF-874A-844C-8C0CD1A746AE}" type="datetime1">
              <a:rPr lang="en-US" smtClean="0"/>
              <a:pPr/>
              <a:t>4/14/09</a:t>
            </a:fld>
            <a:endParaRPr lang="en-US"/>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endParaRPr lang="en-US"/>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smtClean="0"/>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70846082-EDBA-0640-A651-05BB35A1D5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smtClean="0"/>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9D7FA677-8E5F-3D41-A6BE-E9F0C21F4416}" type="datetime1">
              <a:rPr lang="en-US" smtClean="0"/>
              <a:pPr/>
              <a:t>4/14/09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0846082-EDBA-0640-A651-05BB35A1D51A}"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smtClean="0"/>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A4FE4C37-679B-004E-AF5A-3A5C5C9FE39E}" type="datetime1">
              <a:rPr lang="en-US" smtClean="0"/>
              <a:pPr/>
              <a:t>4/14/09</a:t>
            </a:fld>
            <a:endParaRPr lang="en-US"/>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endParaRPr lang="en-US"/>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E9FDABA-A6E7-B14A-BB51-70479A9544AE}" type="datetime1">
              <a:rPr lang="en-US" smtClean="0"/>
              <a:pPr/>
              <a:t>4/14/09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noAutofit/>
          </a:bodyPr>
          <a:lstStyle>
            <a:lvl1pPr algn="ctr">
              <a:defRPr/>
            </a:lvl1pPr>
          </a:lstStyle>
          <a:p>
            <a:r>
              <a:rPr lang="en-US" smtClean="0"/>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C67918C-9953-384C-A913-41346E4801BE}" type="datetime1">
              <a:rPr lang="en-US" smtClean="0"/>
              <a:pPr/>
              <a:t>4/14/09</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384BCAC-698A-1E43-A7F2-E287369025D8}" type="datetime1">
              <a:rPr lang="en-US" smtClean="0"/>
              <a:pPr/>
              <a:t>4/14/09</a:t>
            </a:fld>
            <a:endParaRPr lang="en-US"/>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6BF1A-997C-1344-B332-69E4D300974C}" type="datetime1">
              <a:rPr lang="en-US" smtClean="0"/>
              <a:pPr/>
              <a:t>4/14/09</a:t>
            </a:fld>
            <a:endParaRPr lang="en-US"/>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jpe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smtClean="0"/>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fld id="{6FC7272C-E1E1-0F42-81C5-2FC6B7613524}" type="datetime1">
              <a:rPr lang="en-US" smtClean="0"/>
              <a:pPr/>
              <a:t>4/14/09</a:t>
            </a:fld>
            <a:endParaRPr lang="en-US"/>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70846082-EDBA-0640-A651-05BB35A1D51A}" type="slidenum">
              <a:rPr lang="en-US" smtClean="0"/>
              <a:pPr/>
              <a:t>‹#›</a:t>
            </a:fld>
            <a:endParaRPr lang="en-US"/>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endParaRPr lang="en-US"/>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audio" Target="file://localhost/Users/bessiespiliotopoulou/Documents/Behavior%20management/FINAL%20PROJECT/ta%20swsta/final%20project%20with%20sound256-2" TargetMode="External"/><Relationship Id="rId2" Type="http://schemas.openxmlformats.org/officeDocument/2006/relationships/slideLayout" Target="../slideLayouts/slideLayout3.xml"/><Relationship Id="rId3" Type="http://schemas.openxmlformats.org/officeDocument/2006/relationships/notesSlide" Target="../notesSlides/notesSlide1.xml"/><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Trash/final%20project%20with%20sound261-6" TargetMode="External"/><Relationship Id="rId2" Type="http://schemas.openxmlformats.org/officeDocument/2006/relationships/slideLayout" Target="../slideLayouts/slideLayout2.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65-8" TargetMode="External"/><Relationship Id="rId2" Type="http://schemas.openxmlformats.org/officeDocument/2006/relationships/slideLayout" Target="../slideLayouts/slideLayout2.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3-3" TargetMode="External"/><Relationship Id="rId2" Type="http://schemas.openxmlformats.org/officeDocument/2006/relationships/slideLayout" Target="../slideLayouts/slideLayout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66-9" TargetMode="External"/><Relationship Id="rId2" Type="http://schemas.openxmlformats.org/officeDocument/2006/relationships/slideLayout" Target="../slideLayouts/slideLayout2.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67-13" TargetMode="External"/><Relationship Id="rId2" Type="http://schemas.openxmlformats.org/officeDocument/2006/relationships/slideLayout" Target="../slideLayouts/slideLayout2.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68-15" TargetMode="External"/><Relationship Id="rId2" Type="http://schemas.openxmlformats.org/officeDocument/2006/relationships/slideLayout" Target="../slideLayouts/slideLayout2.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69-0" TargetMode="Externa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4-2" TargetMode="Externa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5-2" TargetMode="Externa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7-3" TargetMode="Externa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audio" Target="file://localhost/Users/bessiespiliotopoulou/Documents/Behavior%20management/FINAL%20PROJECT/ta%20swsta/final%20project%20with%20sound257-3" TargetMode="External"/><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6-10" TargetMode="Externa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oken%20Economy_final%20proj270-15" TargetMode="External"/><Relationship Id="rId2" Type="http://schemas.openxmlformats.org/officeDocument/2006/relationships/slideLayout" Target="../slideLayouts/slideLayout2.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audio" Target="file://localhost/Users/bessiespiliotopoulou/Documents/Behavior%20management/FINAL%20PROJECT/Token%20Economy_final%20proj271-1" TargetMode="External"/><Relationship Id="rId2" Type="http://schemas.openxmlformats.org/officeDocument/2006/relationships/slideLayout" Target="../slideLayouts/slideLayout2.xml"/><Relationship Id="rId3" Type="http://schemas.openxmlformats.org/officeDocument/2006/relationships/notesSlide" Target="../notesSlides/notesSlide4.xml"/><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a%20swsta/final%20project%20with%20sound258-15" TargetMode="External"/><Relationship Id="rId2" Type="http://schemas.openxmlformats.org/officeDocument/2006/relationships/slideLayout" Target="../slideLayouts/slideLayout2.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audio" Target="file://localhost/Users/bessiespiliotopoulou/Documents/Behavior%20management/FINAL%20PROJECT/ta%20swsta/final%20project%20with%20sound259-5" TargetMode="External"/><Relationship Id="rId2" Type="http://schemas.openxmlformats.org/officeDocument/2006/relationships/slideLayout" Target="../slideLayouts/slideLayout2.xml"/><Relationship Id="rId3" Type="http://schemas.openxmlformats.org/officeDocument/2006/relationships/notesSlide" Target="../notesSlides/notesSlide3.xml"/><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a%20swsta/final%20project%20with%20sound263-12" TargetMode="External"/><Relationship Id="rId2" Type="http://schemas.openxmlformats.org/officeDocument/2006/relationships/slideLayout" Target="../slideLayouts/slideLayout2.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a%20swsta/final%20project%20with%20sound272-3" TargetMode="External"/><Relationship Id="rId2" Type="http://schemas.openxmlformats.org/officeDocument/2006/relationships/slideLayout" Target="../slideLayouts/slideLayout2.xm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a%20swsta/final%20project%20with%20sound264-3" TargetMode="External"/><Relationship Id="rId2" Type="http://schemas.openxmlformats.org/officeDocument/2006/relationships/slideLayout" Target="../slideLayouts/slideLayout2.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Trash/final%20project%20with%20sound262-7" TargetMode="External"/><Relationship Id="rId2" Type="http://schemas.openxmlformats.org/officeDocument/2006/relationships/slideLayout" Target="../slideLayouts/slideLayout2.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audio" Target="file://localhost/Users/bessiespiliotopoulou/Documents/Behavior%20management/FINAL%20PROJECT/ta%20swsta/final%20project%20with%20sound260-6" TargetMode="External"/><Relationship Id="rId2" Type="http://schemas.openxmlformats.org/officeDocument/2006/relationships/slideLayout" Target="../slideLayouts/slideLayout2.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l"/>
            <a:r>
              <a:rPr lang="en-US" dirty="0" smtClean="0"/>
              <a:t>Token Economy</a:t>
            </a:r>
            <a:endParaRPr lang="en-US" dirty="0"/>
          </a:p>
        </p:txBody>
      </p:sp>
      <p:sp>
        <p:nvSpPr>
          <p:cNvPr id="8" name="Subtitle 7"/>
          <p:cNvSpPr>
            <a:spLocks noGrp="1"/>
          </p:cNvSpPr>
          <p:nvPr>
            <p:ph type="subTitle" idx="1"/>
          </p:nvPr>
        </p:nvSpPr>
        <p:spPr/>
        <p:txBody>
          <a:bodyPr>
            <a:normAutofit/>
          </a:bodyPr>
          <a:lstStyle/>
          <a:p>
            <a:pPr algn="l"/>
            <a:r>
              <a:rPr lang="en-US" sz="1600" dirty="0" smtClean="0">
                <a:solidFill>
                  <a:srgbClr val="4B4B4B"/>
                </a:solidFill>
              </a:rPr>
              <a:t>Vasiliki Spiliotopoulou</a:t>
            </a:r>
          </a:p>
          <a:p>
            <a:pPr algn="l"/>
            <a:r>
              <a:rPr lang="en-US" sz="1600" dirty="0" smtClean="0">
                <a:solidFill>
                  <a:srgbClr val="4B4B4B"/>
                </a:solidFill>
              </a:rPr>
              <a:t>University of Pittsburgh</a:t>
            </a:r>
          </a:p>
        </p:txBody>
      </p:sp>
      <p:pic>
        <p:nvPicPr>
          <p:cNvPr id="14" name="Picture Placeholder 13" descr="book stack.jpg"/>
          <p:cNvPicPr>
            <a:picLocks noGrp="1"/>
          </p:cNvPicPr>
          <p:nvPr>
            <p:ph type="pic" sz="quarter" idx="13"/>
          </p:nvPr>
        </p:nvPicPr>
        <p:blipFill>
          <a:blip r:embed="rId4"/>
          <a:srcRect t="-33218" b="-33218"/>
          <a:stretch>
            <a:fillRect/>
          </a:stretch>
        </p:blipFill>
        <p:spPr>
          <a:xfrm>
            <a:off x="6019800" y="-2286000"/>
            <a:ext cx="3173730" cy="11430000"/>
          </a:xfrm>
          <a:effectLst>
            <a:glow>
              <a:schemeClr val="bg1"/>
            </a:glow>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70846082-EDBA-0640-A651-05BB35A1D51A}" type="slidenum">
              <a:rPr lang="en-US" smtClean="0"/>
              <a:pPr/>
              <a:t>1</a:t>
            </a:fld>
            <a:endParaRPr lang="en-US"/>
          </a:p>
        </p:txBody>
      </p:sp>
      <p:sp>
        <p:nvSpPr>
          <p:cNvPr id="9" name="Footer Placeholder 8"/>
          <p:cNvSpPr>
            <a:spLocks noGrp="1"/>
          </p:cNvSpPr>
          <p:nvPr>
            <p:ph type="ftr" sz="quarter" idx="11"/>
          </p:nvPr>
        </p:nvSpPr>
        <p:spPr/>
        <p:txBody>
          <a:bodyPr/>
          <a:lstStyle/>
          <a:p>
            <a:r>
              <a:rPr lang="en-US" dirty="0" smtClean="0"/>
              <a:t>© Spiliotopoulou 2009</a:t>
            </a:r>
            <a:endParaRPr lang="en-US" dirty="0"/>
          </a:p>
        </p:txBody>
      </p:sp>
      <p:pic>
        <p:nvPicPr>
          <p:cNvPr id="12" name="final project with sound256-2">
            <a:hlinkClick r:id="" action="ppaction://media"/>
          </p:cNvPr>
          <p:cNvPicPr>
            <a:picLocks noRot="1" noChangeAspect="1"/>
          </p:cNvPicPr>
          <p:nvPr>
            <a:audioFile r:link="rId1"/>
          </p:nvPr>
        </p:nvPicPr>
        <p:blipFill>
          <a:blip r:embed="rId5"/>
          <a:stretch>
            <a:fillRect/>
          </a:stretch>
        </p:blipFill>
        <p:spPr>
          <a:xfrm>
            <a:off x="88614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Where can I use a token economy system?</a:t>
            </a:r>
            <a:endParaRPr lang="en-US" dirty="0"/>
          </a:p>
        </p:txBody>
      </p:sp>
      <p:sp>
        <p:nvSpPr>
          <p:cNvPr id="6" name="Content Placeholder 5"/>
          <p:cNvSpPr>
            <a:spLocks noGrp="1"/>
          </p:cNvSpPr>
          <p:nvPr>
            <p:ph idx="1"/>
          </p:nvPr>
        </p:nvSpPr>
        <p:spPr>
          <a:xfrm>
            <a:off x="349624" y="1951037"/>
            <a:ext cx="7086600" cy="4525963"/>
          </a:xfrm>
        </p:spPr>
        <p:txBody>
          <a:bodyPr/>
          <a:lstStyle/>
          <a:p>
            <a:r>
              <a:rPr lang="en-US" dirty="0" smtClean="0"/>
              <a:t>Regular or Special classrooms</a:t>
            </a:r>
          </a:p>
          <a:p>
            <a:r>
              <a:rPr lang="en-US" dirty="0" smtClean="0"/>
              <a:t>Mild to severe disabilities</a:t>
            </a:r>
          </a:p>
          <a:p>
            <a:r>
              <a:rPr lang="en-US" dirty="0" smtClean="0"/>
              <a:t>Preschoolers to adults</a:t>
            </a:r>
          </a:p>
          <a:p>
            <a:r>
              <a:rPr lang="en-US" dirty="0" smtClean="0"/>
              <a:t>Individually or to a group</a:t>
            </a:r>
          </a:p>
          <a:p>
            <a:r>
              <a:rPr lang="en-US" dirty="0" smtClean="0"/>
              <a:t>Classroom or wide school</a:t>
            </a:r>
            <a:endParaRPr lang="en-US" dirty="0"/>
          </a:p>
        </p:txBody>
      </p:sp>
      <p:pic>
        <p:nvPicPr>
          <p:cNvPr id="7" name="Picture 6" descr="chairs.jpg"/>
          <p:cNvPicPr>
            <a:picLocks noChangeAspect="1"/>
          </p:cNvPicPr>
          <p:nvPr/>
        </p:nvPicPr>
        <p:blipFill>
          <a:blip r:embed="rId3"/>
          <a:srcRect l="11666" r="53333"/>
          <a:stretch>
            <a:fillRect/>
          </a:stretch>
        </p:blipFill>
        <p:spPr>
          <a:xfrm>
            <a:off x="7848600" y="0"/>
            <a:ext cx="1295400" cy="6858000"/>
          </a:xfrm>
          <a:prstGeom prst="rect">
            <a:avLst/>
          </a:prstGeom>
        </p:spPr>
      </p:pic>
      <p:sp>
        <p:nvSpPr>
          <p:cNvPr id="8" name="Slide Number Placeholder 7"/>
          <p:cNvSpPr>
            <a:spLocks noGrp="1"/>
          </p:cNvSpPr>
          <p:nvPr>
            <p:ph type="sldNum" sz="quarter" idx="12"/>
          </p:nvPr>
        </p:nvSpPr>
        <p:spPr/>
        <p:txBody>
          <a:bodyPr/>
          <a:lstStyle/>
          <a:p>
            <a:fld id="{70846082-EDBA-0640-A651-05BB35A1D51A}" type="slidenum">
              <a:rPr lang="en-US" smtClean="0"/>
              <a:pPr/>
              <a:t>10</a:t>
            </a:fld>
            <a:endParaRPr lang="en-US"/>
          </a:p>
        </p:txBody>
      </p:sp>
      <p:sp>
        <p:nvSpPr>
          <p:cNvPr id="10"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9" name="final project with sound261-6">
            <a:hlinkClick r:id="" action="ppaction://media"/>
          </p:cNvPr>
          <p:cNvPicPr>
            <a:picLocks noRot="1" noChangeAspect="1"/>
          </p:cNvPicPr>
          <p:nvPr>
            <a:audioFile r:link="rId1"/>
          </p:nvPr>
        </p:nvPicPr>
        <p:blipFill>
          <a:blip r:embed="rId4"/>
          <a:stretch>
            <a:fillRect/>
          </a:stretch>
        </p:blipFill>
        <p:spPr>
          <a:xfrm>
            <a:off x="8848165" y="6546663"/>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7" name="Content Placeholder 3" descr="classroom.jpg"/>
          <p:cNvPicPr>
            <a:picLocks noChangeAspect="1"/>
          </p:cNvPicPr>
          <p:nvPr/>
        </p:nvPicPr>
        <p:blipFill>
          <a:blip r:embed="rId3"/>
          <a:srcRect l="-2053" t="53876" r="-2053" b="12452"/>
          <a:stretch>
            <a:fillRect/>
          </a:stretch>
        </p:blipFill>
        <p:spPr>
          <a:xfrm rot="5400000">
            <a:off x="4953000" y="2743200"/>
            <a:ext cx="7162800" cy="1371600"/>
          </a:xfrm>
          <a:prstGeom prst="rect">
            <a:avLst/>
          </a:prstGeom>
        </p:spPr>
      </p:pic>
      <p:sp>
        <p:nvSpPr>
          <p:cNvPr id="8" name="Content Placeholder 7"/>
          <p:cNvSpPr>
            <a:spLocks noGrp="1"/>
          </p:cNvSpPr>
          <p:nvPr>
            <p:ph idx="1"/>
          </p:nvPr>
        </p:nvSpPr>
        <p:spPr/>
        <p:txBody>
          <a:bodyPr>
            <a:normAutofit lnSpcReduction="10000"/>
          </a:bodyPr>
          <a:lstStyle/>
          <a:p>
            <a:pPr indent="283464">
              <a:lnSpc>
                <a:spcPct val="120000"/>
              </a:lnSpc>
              <a:spcBef>
                <a:spcPts val="0"/>
              </a:spcBef>
              <a:buNone/>
            </a:pPr>
            <a:r>
              <a:rPr lang="en-US" dirty="0" smtClean="0"/>
              <a:t>Ms. Petersen’s teaching career started in a rather rough manner. During her first teaching years, she was working in a low SES neighborhood school teaching a 6</a:t>
            </a:r>
            <a:r>
              <a:rPr lang="en-US" baseline="30000" dirty="0" smtClean="0"/>
              <a:t>th</a:t>
            </a:r>
            <a:r>
              <a:rPr lang="en-US" dirty="0" smtClean="0"/>
              <a:t> grade class. Ms. Petersen was facing not only the challenge of her inexperience but the disruptive behavior of 4 of her students as well. Moreover, the rest of the students, were following the cues of their 4 classmates and were taking advantage of every opportunity to escape work. </a:t>
            </a:r>
          </a:p>
          <a:p>
            <a:pPr indent="283464">
              <a:lnSpc>
                <a:spcPct val="120000"/>
              </a:lnSpc>
              <a:spcBef>
                <a:spcPts val="0"/>
              </a:spcBef>
              <a:buNone/>
            </a:pPr>
            <a:endParaRPr lang="en-US" dirty="0"/>
          </a:p>
        </p:txBody>
      </p:sp>
      <p:sp>
        <p:nvSpPr>
          <p:cNvPr id="5" name="Slide Number Placeholder 4"/>
          <p:cNvSpPr>
            <a:spLocks noGrp="1"/>
          </p:cNvSpPr>
          <p:nvPr>
            <p:ph type="sldNum" sz="quarter" idx="12"/>
          </p:nvPr>
        </p:nvSpPr>
        <p:spPr/>
        <p:txBody>
          <a:bodyPr/>
          <a:lstStyle/>
          <a:p>
            <a:fld id="{70846082-EDBA-0640-A651-05BB35A1D51A}" type="slidenum">
              <a:rPr lang="en-US" smtClean="0"/>
              <a:pPr/>
              <a:t>11</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8" name="Token Economy_final proj265-8">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a:bodyPr>
          <a:lstStyle/>
          <a:p>
            <a:pPr indent="283464">
              <a:lnSpc>
                <a:spcPct val="110000"/>
              </a:lnSpc>
              <a:spcBef>
                <a:spcPts val="0"/>
              </a:spcBef>
              <a:buNone/>
            </a:pPr>
            <a:r>
              <a:rPr lang="en-US" dirty="0" smtClean="0"/>
              <a:t>The 4 misbehaving students exhibited almost all kinds of unwanted classroom behaviors: being out of seat, talking out, failure to turn in assignments, and off task behaviors. It was clear to Ms. Petersen that she needed an intervention that would eliminate those behaviors and at the same time would promote the learning experience and the social skills of the whole classroom. But what?</a:t>
            </a:r>
          </a:p>
          <a:p>
            <a:pPr indent="283464">
              <a:lnSpc>
                <a:spcPct val="110000"/>
              </a:lnSpc>
              <a:spcBef>
                <a:spcPts val="0"/>
              </a:spcBef>
              <a:buNone/>
            </a:pPr>
            <a:endParaRPr lang="en-US" dirty="0"/>
          </a:p>
        </p:txBody>
      </p:sp>
      <p:pic>
        <p:nvPicPr>
          <p:cNvPr id="4" name="Content Placeholder 3" descr="classroom.jpg"/>
          <p:cNvPicPr>
            <a:picLocks noChangeAspect="1"/>
          </p:cNvPicPr>
          <p:nvPr/>
        </p:nvPicPr>
        <p:blipFill>
          <a:blip r:embed="rId3"/>
          <a:srcRect l="-2053" t="53876" r="-2053" b="12452"/>
          <a:stretch>
            <a:fillRect/>
          </a:stretch>
        </p:blipFill>
        <p:spPr>
          <a:xfrm rot="5400000">
            <a:off x="4953000" y="2743200"/>
            <a:ext cx="7162800" cy="13716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12</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1" name="Token Economy_final proj273-3">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ransition advTm="32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a:t>
            </a:r>
            <a:endParaRPr lang="en-US" dirty="0"/>
          </a:p>
        </p:txBody>
      </p:sp>
      <p:sp>
        <p:nvSpPr>
          <p:cNvPr id="3" name="Content Placeholder 2"/>
          <p:cNvSpPr>
            <a:spLocks noGrp="1"/>
          </p:cNvSpPr>
          <p:nvPr>
            <p:ph idx="1"/>
          </p:nvPr>
        </p:nvSpPr>
        <p:spPr/>
        <p:txBody>
          <a:bodyPr>
            <a:normAutofit lnSpcReduction="10000"/>
          </a:bodyPr>
          <a:lstStyle/>
          <a:p>
            <a:pPr lvl="0">
              <a:lnSpc>
                <a:spcPct val="120000"/>
              </a:lnSpc>
              <a:spcBef>
                <a:spcPts val="0"/>
              </a:spcBef>
            </a:pPr>
            <a:r>
              <a:rPr lang="en-US" dirty="0" smtClean="0"/>
              <a:t>Set aside at least two hours to plan your token economy</a:t>
            </a:r>
          </a:p>
          <a:p>
            <a:pPr lvl="0">
              <a:lnSpc>
                <a:spcPct val="120000"/>
              </a:lnSpc>
              <a:spcBef>
                <a:spcPts val="0"/>
              </a:spcBef>
            </a:pPr>
            <a:r>
              <a:rPr lang="en-US" dirty="0" smtClean="0"/>
              <a:t>Decide which behavior/</a:t>
            </a:r>
            <a:r>
              <a:rPr lang="en-US" dirty="0" err="1" smtClean="0"/>
              <a:t>s</a:t>
            </a:r>
            <a:r>
              <a:rPr lang="en-US" dirty="0" smtClean="0"/>
              <a:t> are targeted</a:t>
            </a:r>
          </a:p>
          <a:p>
            <a:pPr lvl="0">
              <a:lnSpc>
                <a:spcPct val="120000"/>
              </a:lnSpc>
              <a:spcBef>
                <a:spcPts val="0"/>
              </a:spcBef>
            </a:pPr>
            <a:r>
              <a:rPr lang="en-US" dirty="0" smtClean="0"/>
              <a:t>Be as specific as possible when describing the rules</a:t>
            </a:r>
          </a:p>
          <a:p>
            <a:pPr lvl="0">
              <a:lnSpc>
                <a:spcPct val="120000"/>
              </a:lnSpc>
              <a:spcBef>
                <a:spcPts val="0"/>
              </a:spcBef>
            </a:pPr>
            <a:r>
              <a:rPr lang="en-US" dirty="0" smtClean="0"/>
              <a:t>Include your students when planning your project</a:t>
            </a:r>
          </a:p>
          <a:p>
            <a:pPr lvl="0">
              <a:lnSpc>
                <a:spcPct val="120000"/>
              </a:lnSpc>
              <a:spcBef>
                <a:spcPts val="0"/>
              </a:spcBef>
            </a:pPr>
            <a:r>
              <a:rPr lang="en-US" dirty="0" smtClean="0"/>
              <a:t>Choose your </a:t>
            </a:r>
            <a:r>
              <a:rPr lang="en-US" dirty="0" err="1" smtClean="0"/>
              <a:t>reinforcers</a:t>
            </a:r>
            <a:r>
              <a:rPr lang="en-US" dirty="0" smtClean="0"/>
              <a:t> carefully</a:t>
            </a:r>
          </a:p>
          <a:p>
            <a:pPr lvl="0">
              <a:lnSpc>
                <a:spcPct val="120000"/>
              </a:lnSpc>
              <a:spcBef>
                <a:spcPts val="0"/>
              </a:spcBef>
            </a:pPr>
            <a:r>
              <a:rPr lang="en-US" dirty="0" smtClean="0"/>
              <a:t>Monitor students’ progress regularly</a:t>
            </a:r>
          </a:p>
          <a:p>
            <a:pPr lvl="0">
              <a:lnSpc>
                <a:spcPct val="120000"/>
              </a:lnSpc>
              <a:spcBef>
                <a:spcPts val="0"/>
              </a:spcBef>
            </a:pPr>
            <a:r>
              <a:rPr lang="en-US" dirty="0" smtClean="0"/>
              <a:t>Combine the gain of tokens with praise </a:t>
            </a:r>
          </a:p>
          <a:p>
            <a:pPr>
              <a:lnSpc>
                <a:spcPct val="120000"/>
              </a:lnSpc>
              <a:spcBef>
                <a:spcPts val="0"/>
              </a:spcBef>
            </a:pPr>
            <a:endParaRPr lang="en-US" dirty="0"/>
          </a:p>
        </p:txBody>
      </p:sp>
      <p:pic>
        <p:nvPicPr>
          <p:cNvPr id="6" name="Picture 5" descr="folded map.jpg"/>
          <p:cNvPicPr>
            <a:picLocks noChangeAspect="1"/>
          </p:cNvPicPr>
          <p:nvPr/>
        </p:nvPicPr>
        <p:blipFill>
          <a:blip r:embed="rId3"/>
          <a:srcRect l="9167" r="62500"/>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13</a:t>
            </a:fld>
            <a:endParaRPr lang="en-US"/>
          </a:p>
        </p:txBody>
      </p:sp>
      <p:sp>
        <p:nvSpPr>
          <p:cNvPr id="8"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7" name="Token Economy_final proj266-9">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a:t>
            </a:r>
            <a:endParaRPr lang="en-US" dirty="0"/>
          </a:p>
        </p:txBody>
      </p:sp>
      <p:sp>
        <p:nvSpPr>
          <p:cNvPr id="3" name="Content Placeholder 2"/>
          <p:cNvSpPr>
            <a:spLocks noGrp="1"/>
          </p:cNvSpPr>
          <p:nvPr>
            <p:ph idx="1"/>
          </p:nvPr>
        </p:nvSpPr>
        <p:spPr/>
        <p:txBody>
          <a:bodyPr>
            <a:normAutofit fontScale="85000" lnSpcReduction="20000"/>
          </a:bodyPr>
          <a:lstStyle/>
          <a:p>
            <a:pPr lvl="0">
              <a:lnSpc>
                <a:spcPct val="120000"/>
              </a:lnSpc>
              <a:spcBef>
                <a:spcPts val="0"/>
              </a:spcBef>
            </a:pPr>
            <a:r>
              <a:rPr lang="en-US" dirty="0" smtClean="0"/>
              <a:t>Label behaviors as “earners” and “losers”</a:t>
            </a:r>
          </a:p>
          <a:p>
            <a:pPr lvl="0">
              <a:lnSpc>
                <a:spcPct val="120000"/>
              </a:lnSpc>
              <a:spcBef>
                <a:spcPts val="0"/>
              </a:spcBef>
            </a:pPr>
            <a:r>
              <a:rPr lang="en-US" dirty="0" smtClean="0"/>
              <a:t>Align the “earners” and “losers” with the student’s individualized IEP goals (if applicable)</a:t>
            </a:r>
          </a:p>
          <a:p>
            <a:pPr lvl="0">
              <a:lnSpc>
                <a:spcPct val="120000"/>
              </a:lnSpc>
              <a:spcBef>
                <a:spcPts val="0"/>
              </a:spcBef>
            </a:pPr>
            <a:r>
              <a:rPr lang="en-US" dirty="0" smtClean="0"/>
              <a:t>Survey your students and find out what they like to do and what interests them</a:t>
            </a:r>
          </a:p>
          <a:p>
            <a:pPr lvl="0">
              <a:lnSpc>
                <a:spcPct val="120000"/>
              </a:lnSpc>
              <a:spcBef>
                <a:spcPts val="0"/>
              </a:spcBef>
            </a:pPr>
            <a:r>
              <a:rPr lang="en-US" dirty="0" smtClean="0"/>
              <a:t>Explain the rules to the students in detail</a:t>
            </a:r>
          </a:p>
          <a:p>
            <a:pPr lvl="0">
              <a:lnSpc>
                <a:spcPct val="120000"/>
              </a:lnSpc>
              <a:spcBef>
                <a:spcPts val="0"/>
              </a:spcBef>
            </a:pPr>
            <a:r>
              <a:rPr lang="en-US" dirty="0" smtClean="0"/>
              <a:t>Model first. Show your students how the system works</a:t>
            </a:r>
          </a:p>
          <a:p>
            <a:pPr lvl="0">
              <a:lnSpc>
                <a:spcPct val="120000"/>
              </a:lnSpc>
              <a:spcBef>
                <a:spcPts val="0"/>
              </a:spcBef>
            </a:pPr>
            <a:r>
              <a:rPr lang="en-US" dirty="0" smtClean="0"/>
              <a:t>Create visuals about rules and fines</a:t>
            </a:r>
          </a:p>
          <a:p>
            <a:pPr lvl="0">
              <a:lnSpc>
                <a:spcPct val="120000"/>
              </a:lnSpc>
              <a:spcBef>
                <a:spcPts val="0"/>
              </a:spcBef>
            </a:pPr>
            <a:r>
              <a:rPr lang="en-US" dirty="0" smtClean="0"/>
              <a:t>If you need help, find someone to help. However, train that person very well</a:t>
            </a:r>
          </a:p>
          <a:p>
            <a:pPr>
              <a:lnSpc>
                <a:spcPct val="120000"/>
              </a:lnSpc>
              <a:spcBef>
                <a:spcPts val="0"/>
              </a:spcBef>
            </a:pPr>
            <a:r>
              <a:rPr lang="en-US" dirty="0" smtClean="0"/>
              <a:t>Bonus points</a:t>
            </a:r>
          </a:p>
          <a:p>
            <a:pPr lvl="0">
              <a:lnSpc>
                <a:spcPct val="120000"/>
              </a:lnSpc>
              <a:spcBef>
                <a:spcPts val="0"/>
              </a:spcBef>
            </a:pPr>
            <a:r>
              <a:rPr lang="en-US" dirty="0" smtClean="0"/>
              <a:t>Inform parents, guardians and supervisors</a:t>
            </a:r>
          </a:p>
          <a:p>
            <a:pPr lvl="0">
              <a:lnSpc>
                <a:spcPct val="120000"/>
              </a:lnSpc>
              <a:spcBef>
                <a:spcPts val="0"/>
              </a:spcBef>
            </a:pPr>
            <a:r>
              <a:rPr lang="en-US" dirty="0" smtClean="0"/>
              <a:t>Be confident; you are using a very effective tool! </a:t>
            </a:r>
          </a:p>
          <a:p>
            <a:pPr>
              <a:lnSpc>
                <a:spcPct val="120000"/>
              </a:lnSpc>
              <a:spcBef>
                <a:spcPts val="0"/>
              </a:spcBef>
            </a:pPr>
            <a:endParaRPr lang="en-US" dirty="0"/>
          </a:p>
        </p:txBody>
      </p:sp>
      <p:pic>
        <p:nvPicPr>
          <p:cNvPr id="4" name="Picture 3" descr="chess.jpg"/>
          <p:cNvPicPr>
            <a:picLocks/>
          </p:cNvPicPr>
          <p:nvPr/>
        </p:nvPicPr>
        <p:blipFill>
          <a:blip r:embed="rId3"/>
          <a:srcRect l="3990" r="44134"/>
          <a:stretch>
            <a:fillRect/>
          </a:stretch>
        </p:blipFill>
        <p:spPr>
          <a:xfrm>
            <a:off x="7848604" y="0"/>
            <a:ext cx="1347229"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14</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8" name="Token Economy_final proj267-13">
            <a:hlinkClick r:id="" action="ppaction://media"/>
          </p:cNvPr>
          <p:cNvPicPr>
            <a:picLocks noRot="1" noChangeAspect="1"/>
          </p:cNvPicPr>
          <p:nvPr>
            <a:audioFile r:link="rId1"/>
          </p:nvPr>
        </p:nvPicPr>
        <p:blipFill>
          <a:blip r:embed="rId4"/>
          <a:stretch>
            <a:fillRect/>
          </a:stretch>
        </p:blipFill>
        <p:spPr>
          <a:xfrm>
            <a:off x="8848165" y="649922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Choose tokens that students will be able to counterfeit or obtain somewhere else</a:t>
            </a:r>
          </a:p>
          <a:p>
            <a:r>
              <a:rPr lang="en-US" dirty="0" smtClean="0"/>
              <a:t>Choose rewards that your students will obtain in any other way</a:t>
            </a:r>
          </a:p>
          <a:p>
            <a:r>
              <a:rPr lang="en-US" dirty="0" smtClean="0"/>
              <a:t> Make complex rules</a:t>
            </a:r>
          </a:p>
          <a:p>
            <a:r>
              <a:rPr lang="en-US" dirty="0" smtClean="0"/>
              <a:t> Let students end up without tokens</a:t>
            </a:r>
          </a:p>
          <a:p>
            <a:r>
              <a:rPr lang="en-US" dirty="0" smtClean="0"/>
              <a:t>Allow token loans</a:t>
            </a:r>
          </a:p>
          <a:p>
            <a:r>
              <a:rPr lang="en-US" dirty="0" smtClean="0"/>
              <a:t>Let difficulties discourage you</a:t>
            </a:r>
          </a:p>
          <a:p>
            <a:r>
              <a:rPr lang="en-US" dirty="0" smtClean="0"/>
              <a:t>Neglect students’ legal rights </a:t>
            </a:r>
          </a:p>
          <a:p>
            <a:pPr>
              <a:buNone/>
            </a:pPr>
            <a:endParaRPr lang="en-US" dirty="0"/>
          </a:p>
        </p:txBody>
      </p:sp>
      <p:pic>
        <p:nvPicPr>
          <p:cNvPr id="4" name="Picture 3" descr="no entry.jpg"/>
          <p:cNvPicPr>
            <a:picLocks/>
          </p:cNvPicPr>
          <p:nvPr/>
        </p:nvPicPr>
        <p:blipFill>
          <a:blip r:embed="rId3"/>
          <a:srcRect l="17407" r="24815"/>
          <a:stretch>
            <a:fillRect/>
          </a:stretch>
        </p:blipFill>
        <p:spPr>
          <a:xfrm>
            <a:off x="7848618" y="0"/>
            <a:ext cx="1331372"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15</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23" name="Token Economy_final proj268-15">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5" name="Picture 4"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6" name="Content Placeholder 5"/>
          <p:cNvSpPr>
            <a:spLocks noGrp="1"/>
          </p:cNvSpPr>
          <p:nvPr>
            <p:ph idx="1"/>
          </p:nvPr>
        </p:nvSpPr>
        <p:spPr/>
        <p:txBody>
          <a:bodyPr>
            <a:normAutofit fontScale="92500" lnSpcReduction="10000"/>
          </a:bodyPr>
          <a:lstStyle/>
          <a:p>
            <a:pPr indent="283464">
              <a:lnSpc>
                <a:spcPct val="120000"/>
              </a:lnSpc>
              <a:spcBef>
                <a:spcPts val="0"/>
              </a:spcBef>
              <a:buNone/>
            </a:pPr>
            <a:r>
              <a:rPr lang="en-US" dirty="0" smtClean="0"/>
              <a:t>You may recall the troubles that Ms. Petersen was facing as a young teacher. Four of her students had behavioral problems that held back their learning and were disrupting the function of the whole class.</a:t>
            </a:r>
          </a:p>
          <a:p>
            <a:pPr indent="283464">
              <a:lnSpc>
                <a:spcPct val="120000"/>
              </a:lnSpc>
              <a:spcBef>
                <a:spcPts val="0"/>
              </a:spcBef>
              <a:buNone/>
            </a:pPr>
            <a:r>
              <a:rPr lang="en-US" dirty="0" smtClean="0"/>
              <a:t>In order to take care of the problem once and for all, Ms. Petersen decided to implement a token economy system. She remembered that once she had met a special education teacher that was implementing a token economy and she was raving about it! </a:t>
            </a:r>
            <a:endParaRPr lang="en-US" dirty="0"/>
          </a:p>
        </p:txBody>
      </p:sp>
      <p:sp>
        <p:nvSpPr>
          <p:cNvPr id="7" name="Slide Number Placeholder 6"/>
          <p:cNvSpPr>
            <a:spLocks noGrp="1"/>
          </p:cNvSpPr>
          <p:nvPr>
            <p:ph type="sldNum" sz="quarter" idx="12"/>
          </p:nvPr>
        </p:nvSpPr>
        <p:spPr/>
        <p:txBody>
          <a:bodyPr/>
          <a:lstStyle/>
          <a:p>
            <a:fld id="{70846082-EDBA-0640-A651-05BB35A1D51A}" type="slidenum">
              <a:rPr lang="en-US" smtClean="0"/>
              <a:pPr/>
              <a:t>16</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8" name="Token Economy_final proj269-0">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fontScale="62500" lnSpcReduction="20000"/>
          </a:bodyPr>
          <a:lstStyle/>
          <a:p>
            <a:pPr indent="283464">
              <a:lnSpc>
                <a:spcPct val="130000"/>
              </a:lnSpc>
              <a:spcBef>
                <a:spcPts val="0"/>
              </a:spcBef>
              <a:buNone/>
            </a:pPr>
            <a:r>
              <a:rPr lang="en-US" sz="3714" dirty="0" smtClean="0"/>
              <a:t>Ms. Petersen set up a company called the “Petersen Corporation”. All of her students were supposedly her employees that should fulfill their duties in order to receive their payment. Every time that a student earned a payment Ms. Petersen would give the student an amount of Pete-bucks. Pete-bucks were fake money that she designed and made. She photocopied a picture of her face and she put it in the center of the paper bill that she designed.  In order to avoid counterfeiting she signed with a red marker every bill before laminating them.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17</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0" name="Token Economy_final proj274-2">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Study</a:t>
            </a:r>
            <a:endParaRPr lang="en-US" dirty="0"/>
          </a:p>
        </p:txBody>
      </p:sp>
      <p:sp>
        <p:nvSpPr>
          <p:cNvPr id="3" name="Content Placeholder 2"/>
          <p:cNvSpPr>
            <a:spLocks noGrp="1"/>
          </p:cNvSpPr>
          <p:nvPr>
            <p:ph idx="1"/>
          </p:nvPr>
        </p:nvSpPr>
        <p:spPr/>
        <p:txBody>
          <a:bodyPr>
            <a:normAutofit fontScale="92500" lnSpcReduction="10000"/>
          </a:bodyPr>
          <a:lstStyle/>
          <a:p>
            <a:pPr indent="283464">
              <a:lnSpc>
                <a:spcPct val="110000"/>
              </a:lnSpc>
              <a:spcBef>
                <a:spcPts val="0"/>
              </a:spcBef>
              <a:buNone/>
            </a:pPr>
            <a:r>
              <a:rPr lang="en-US" sz="1800" dirty="0" smtClean="0"/>
              <a:t>Next she made posters with the behaviors that she wanted to enforce. She devoted a lot of time in selecting them and describing them. She wanted to be as accurate and simple as possible so the students would know exactly what they were supposed to do.</a:t>
            </a:r>
          </a:p>
          <a:p>
            <a:pPr indent="283464">
              <a:lnSpc>
                <a:spcPct val="110000"/>
              </a:lnSpc>
              <a:spcBef>
                <a:spcPts val="0"/>
              </a:spcBef>
              <a:buNone/>
            </a:pPr>
            <a:r>
              <a:rPr lang="en-US" sz="1800" dirty="0" smtClean="0"/>
              <a:t>As in any job setting, her students had to show up in class on time and to turn in their projects on time. Also, in the target behaviors she included “be in seat”, “raise your hand before talking”, “do not disrupt class” and “respect others”. </a:t>
            </a:r>
          </a:p>
          <a:p>
            <a:pPr indent="283464">
              <a:lnSpc>
                <a:spcPct val="110000"/>
              </a:lnSpc>
              <a:spcBef>
                <a:spcPts val="0"/>
              </a:spcBef>
              <a:buNone/>
            </a:pPr>
            <a:r>
              <a:rPr lang="en-US" sz="1800" dirty="0" smtClean="0"/>
              <a:t>She also made another poster with the unwanted behaviors that cost students “Pete-bucks”. In that she included “be tardy”, “be out of seat”, “talk without permission” and  “not complete assignments”. </a:t>
            </a:r>
          </a:p>
          <a:p>
            <a:pPr indent="283464">
              <a:lnSpc>
                <a:spcPct val="110000"/>
              </a:lnSpc>
              <a:spcBef>
                <a:spcPts val="0"/>
              </a:spcBef>
              <a:buNone/>
            </a:pPr>
            <a:r>
              <a:rPr lang="en-US" sz="1800" dirty="0" smtClean="0"/>
              <a:t>Then she set up the “Pete Mart” in a corner of her class. Once a week the students could use their Pete-bucks to purchase products like stickers, fake tattoos, pens, pencils, little journals, hair pieces, miniature cars and bikes, etc. Students could also purchase vacations (free time), benefits (buying out an assignment), or privileges (be first in line).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18</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smtClean="0"/>
              <a:t>© Spiliotopoulou 2009</a:t>
            </a:r>
            <a:endParaRPr lang="en-US" sz="1200" dirty="0"/>
          </a:p>
        </p:txBody>
      </p:sp>
      <p:pic>
        <p:nvPicPr>
          <p:cNvPr id="10" name="Token Economy_final proj275-2">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graphicFrame>
        <p:nvGraphicFramePr>
          <p:cNvPr id="5" name="Content Placeholder 4"/>
          <p:cNvGraphicFramePr>
            <a:graphicFrameLocks noGrp="1"/>
          </p:cNvGraphicFramePr>
          <p:nvPr>
            <p:ph idx="1"/>
          </p:nvPr>
        </p:nvGraphicFramePr>
        <p:xfrm>
          <a:off x="349621" y="1981200"/>
          <a:ext cx="6736978" cy="4565466"/>
        </p:xfrm>
        <a:graphic>
          <a:graphicData uri="http://schemas.openxmlformats.org/drawingml/2006/table">
            <a:tbl>
              <a:tblPr firstRow="1" bandRow="1">
                <a:tableStyleId>{5940675A-B579-460E-94D1-54222C63F5DA}</a:tableStyleId>
              </a:tblPr>
              <a:tblGrid>
                <a:gridCol w="3368489"/>
                <a:gridCol w="3368489"/>
              </a:tblGrid>
              <a:tr h="760911">
                <a:tc>
                  <a:txBody>
                    <a:bodyPr/>
                    <a:lstStyle/>
                    <a:p>
                      <a:r>
                        <a:rPr lang="en-US" b="1" dirty="0" smtClean="0"/>
                        <a:t>Earners </a:t>
                      </a:r>
                      <a:endParaRPr lang="en-US" b="1" dirty="0"/>
                    </a:p>
                  </a:txBody>
                  <a:tcPr/>
                </a:tc>
                <a:tc>
                  <a:txBody>
                    <a:bodyPr/>
                    <a:lstStyle/>
                    <a:p>
                      <a:r>
                        <a:rPr lang="en-US" b="1" dirty="0" smtClean="0"/>
                        <a:t>Losers</a:t>
                      </a:r>
                      <a:endParaRPr lang="en-US" b="1" dirty="0"/>
                    </a:p>
                  </a:txBody>
                  <a:tcPr/>
                </a:tc>
              </a:tr>
              <a:tr h="760911">
                <a:tc>
                  <a:txBody>
                    <a:bodyPr/>
                    <a:lstStyle/>
                    <a:p>
                      <a:r>
                        <a:rPr lang="en-US" dirty="0" smtClean="0"/>
                        <a:t>Be in your seat</a:t>
                      </a:r>
                      <a:r>
                        <a:rPr lang="en-US" baseline="0" dirty="0" smtClean="0"/>
                        <a:t> when bell rings</a:t>
                      </a:r>
                      <a:endParaRPr lang="en-US" dirty="0"/>
                    </a:p>
                  </a:txBody>
                  <a:tcPr/>
                </a:tc>
                <a:tc>
                  <a:txBody>
                    <a:bodyPr/>
                    <a:lstStyle/>
                    <a:p>
                      <a:r>
                        <a:rPr lang="en-US" dirty="0" smtClean="0"/>
                        <a:t>Be tardy</a:t>
                      </a:r>
                      <a:endParaRPr lang="en-US" dirty="0"/>
                    </a:p>
                  </a:txBody>
                  <a:tcPr/>
                </a:tc>
              </a:tr>
              <a:tr h="760911">
                <a:tc>
                  <a:txBody>
                    <a:bodyPr/>
                    <a:lstStyle/>
                    <a:p>
                      <a:r>
                        <a:rPr lang="en-US" dirty="0" smtClean="0"/>
                        <a:t>Be</a:t>
                      </a:r>
                      <a:r>
                        <a:rPr lang="en-US" baseline="0" dirty="0" smtClean="0"/>
                        <a:t> in seat</a:t>
                      </a:r>
                      <a:endParaRPr lang="en-US" dirty="0"/>
                    </a:p>
                  </a:txBody>
                  <a:tcPr/>
                </a:tc>
                <a:tc>
                  <a:txBody>
                    <a:bodyPr/>
                    <a:lstStyle/>
                    <a:p>
                      <a:r>
                        <a:rPr lang="en-US" dirty="0" smtClean="0"/>
                        <a:t>Be out of seat</a:t>
                      </a:r>
                      <a:r>
                        <a:rPr lang="en-US" baseline="0" dirty="0" smtClean="0"/>
                        <a:t> </a:t>
                      </a:r>
                      <a:endParaRPr lang="en-US" dirty="0"/>
                    </a:p>
                  </a:txBody>
                  <a:tcPr/>
                </a:tc>
              </a:tr>
              <a:tr h="760911">
                <a:tc>
                  <a:txBody>
                    <a:bodyPr/>
                    <a:lstStyle/>
                    <a:p>
                      <a:r>
                        <a:rPr lang="en-US" dirty="0" smtClean="0"/>
                        <a:t>Turn</a:t>
                      </a:r>
                      <a:r>
                        <a:rPr lang="en-US" baseline="0" dirty="0" smtClean="0"/>
                        <a:t> in assignments on time </a:t>
                      </a:r>
                      <a:endParaRPr lang="en-US" dirty="0"/>
                    </a:p>
                  </a:txBody>
                  <a:tcPr/>
                </a:tc>
                <a:tc>
                  <a:txBody>
                    <a:bodyPr/>
                    <a:lstStyle/>
                    <a:p>
                      <a:r>
                        <a:rPr lang="en-US" dirty="0" smtClean="0"/>
                        <a:t>Talk without</a:t>
                      </a:r>
                      <a:r>
                        <a:rPr lang="en-US" baseline="0" dirty="0" smtClean="0"/>
                        <a:t> permission</a:t>
                      </a:r>
                      <a:endParaRPr lang="en-US" dirty="0"/>
                    </a:p>
                  </a:txBody>
                  <a:tcPr/>
                </a:tc>
              </a:tr>
              <a:tr h="760911">
                <a:tc>
                  <a:txBody>
                    <a:bodyPr/>
                    <a:lstStyle/>
                    <a:p>
                      <a:r>
                        <a:rPr lang="en-US" dirty="0" smtClean="0"/>
                        <a:t>Do not disrupt</a:t>
                      </a:r>
                      <a:r>
                        <a:rPr lang="en-US" baseline="0" dirty="0" smtClean="0"/>
                        <a:t> class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turn</a:t>
                      </a:r>
                      <a:r>
                        <a:rPr lang="en-US" baseline="0" dirty="0" smtClean="0"/>
                        <a:t> in assignments</a:t>
                      </a:r>
                      <a:endParaRPr lang="en-US" dirty="0" smtClean="0"/>
                    </a:p>
                    <a:p>
                      <a:endParaRPr lang="en-US" dirty="0"/>
                    </a:p>
                  </a:txBody>
                  <a:tcPr/>
                </a:tc>
              </a:tr>
              <a:tr h="760911">
                <a:tc>
                  <a:txBody>
                    <a:bodyPr/>
                    <a:lstStyle/>
                    <a:p>
                      <a:r>
                        <a:rPr lang="en-US" dirty="0" smtClean="0"/>
                        <a:t>Respect others</a:t>
                      </a:r>
                      <a:endParaRPr lang="en-US" dirty="0"/>
                    </a:p>
                  </a:txBody>
                  <a:tcPr/>
                </a:tc>
                <a:tc>
                  <a:txBody>
                    <a:bodyPr/>
                    <a:lstStyle/>
                    <a:p>
                      <a:r>
                        <a:rPr lang="en-US" dirty="0" smtClean="0"/>
                        <a:t>Break</a:t>
                      </a:r>
                      <a:r>
                        <a:rPr lang="en-US" baseline="0" dirty="0" smtClean="0"/>
                        <a:t> classroom rules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70846082-EDBA-0640-A651-05BB35A1D51A}" type="slidenum">
              <a:rPr lang="en-US" smtClean="0"/>
              <a:pPr/>
              <a:t>19</a:t>
            </a:fld>
            <a:endParaRPr lang="en-US"/>
          </a:p>
        </p:txBody>
      </p:sp>
      <p:pic>
        <p:nvPicPr>
          <p:cNvPr id="7" name="Picture 6" descr="classroom 1.jpg"/>
          <p:cNvPicPr>
            <a:picLocks noChangeAspect="1"/>
          </p:cNvPicPr>
          <p:nvPr/>
        </p:nvPicPr>
        <p:blipFill>
          <a:blip r:embed="rId3"/>
          <a:srcRect l="32222" r="42593"/>
          <a:stretch>
            <a:fillRect/>
          </a:stretch>
        </p:blipFill>
        <p:spPr>
          <a:xfrm>
            <a:off x="7848600" y="0"/>
            <a:ext cx="1295400" cy="6858000"/>
          </a:xfrm>
          <a:prstGeom prst="rect">
            <a:avLst/>
          </a:prstGeom>
        </p:spPr>
      </p:pic>
      <p:pic>
        <p:nvPicPr>
          <p:cNvPr id="10" name="Token Economy_final proj277-3">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p:txBody>
          <a:bodyPr>
            <a:noAutofit/>
          </a:bodyPr>
          <a:lstStyle/>
          <a:p>
            <a:pPr marL="514350" indent="-514350">
              <a:spcBef>
                <a:spcPts val="0"/>
              </a:spcBef>
              <a:buFont typeface="+mj-lt"/>
              <a:buAutoNum type="arabicPeriod"/>
            </a:pPr>
            <a:r>
              <a:rPr lang="en-US" dirty="0" smtClean="0"/>
              <a:t>Introduction</a:t>
            </a:r>
          </a:p>
          <a:p>
            <a:pPr marL="514350" indent="-514350">
              <a:spcBef>
                <a:spcPts val="0"/>
              </a:spcBef>
              <a:buFont typeface="+mj-lt"/>
              <a:buAutoNum type="arabicPeriod"/>
            </a:pPr>
            <a:r>
              <a:rPr lang="en-US" dirty="0" smtClean="0"/>
              <a:t>What is a Token Economy system? </a:t>
            </a:r>
            <a:endParaRPr lang="en-US" sz="1800" dirty="0" smtClean="0"/>
          </a:p>
          <a:p>
            <a:pPr marL="514350" indent="-514350">
              <a:spcBef>
                <a:spcPts val="0"/>
              </a:spcBef>
              <a:buFont typeface="+mj-lt"/>
              <a:buAutoNum type="arabicPeriod"/>
            </a:pPr>
            <a:r>
              <a:rPr lang="en-US" dirty="0" smtClean="0"/>
              <a:t>Key concepts</a:t>
            </a:r>
          </a:p>
          <a:p>
            <a:pPr marL="514350" indent="-514350">
              <a:spcBef>
                <a:spcPts val="0"/>
              </a:spcBef>
              <a:buFont typeface="+mj-lt"/>
              <a:buAutoNum type="arabicPeriod"/>
            </a:pPr>
            <a:r>
              <a:rPr lang="en-US" dirty="0" smtClean="0"/>
              <a:t>Research validation</a:t>
            </a:r>
          </a:p>
          <a:p>
            <a:pPr marL="514350" indent="-514350">
              <a:spcBef>
                <a:spcPts val="0"/>
              </a:spcBef>
              <a:buFont typeface="+mj-lt"/>
              <a:buAutoNum type="arabicPeriod"/>
            </a:pPr>
            <a:r>
              <a:rPr lang="en-US" dirty="0" smtClean="0"/>
              <a:t>Appropriate settings</a:t>
            </a:r>
          </a:p>
          <a:p>
            <a:pPr marL="514350" indent="-514350">
              <a:spcBef>
                <a:spcPts val="0"/>
              </a:spcBef>
              <a:buFont typeface="+mj-lt"/>
              <a:buAutoNum type="arabicPeriod"/>
            </a:pPr>
            <a:r>
              <a:rPr lang="en-US" dirty="0" smtClean="0"/>
              <a:t>Case Study 1</a:t>
            </a:r>
          </a:p>
          <a:p>
            <a:pPr marL="514350" indent="-514350">
              <a:spcBef>
                <a:spcPts val="0"/>
              </a:spcBef>
              <a:buFont typeface="+mj-lt"/>
              <a:buAutoNum type="arabicPeriod"/>
            </a:pPr>
            <a:r>
              <a:rPr lang="en-US" dirty="0" smtClean="0"/>
              <a:t>How to</a:t>
            </a:r>
          </a:p>
          <a:p>
            <a:pPr marL="514350" indent="-514350">
              <a:spcBef>
                <a:spcPts val="0"/>
              </a:spcBef>
              <a:buFont typeface="+mj-lt"/>
              <a:buAutoNum type="arabicPeriod"/>
            </a:pPr>
            <a:r>
              <a:rPr lang="en-US" dirty="0" smtClean="0"/>
              <a:t>Do’s</a:t>
            </a:r>
          </a:p>
          <a:p>
            <a:pPr marL="514350" indent="-514350">
              <a:spcBef>
                <a:spcPts val="0"/>
              </a:spcBef>
              <a:buFont typeface="+mj-lt"/>
              <a:buAutoNum type="arabicPeriod"/>
            </a:pPr>
            <a:r>
              <a:rPr lang="en-US" dirty="0" smtClean="0"/>
              <a:t>Don'ts</a:t>
            </a:r>
          </a:p>
          <a:p>
            <a:pPr marL="514350" indent="-514350">
              <a:spcBef>
                <a:spcPts val="0"/>
              </a:spcBef>
              <a:buFont typeface="+mj-lt"/>
              <a:buAutoNum type="arabicPeriod"/>
            </a:pPr>
            <a:r>
              <a:rPr lang="en-US" dirty="0" smtClean="0"/>
              <a:t>Case Study 2</a:t>
            </a:r>
          </a:p>
          <a:p>
            <a:pPr marL="514350" indent="-514350">
              <a:spcBef>
                <a:spcPts val="0"/>
              </a:spcBef>
              <a:buFont typeface="+mj-lt"/>
              <a:buAutoNum type="arabicPeriod"/>
            </a:pPr>
            <a:r>
              <a:rPr lang="en-US" dirty="0" smtClean="0"/>
              <a:t>FAQ</a:t>
            </a:r>
          </a:p>
          <a:p>
            <a:pPr marL="514350" indent="-514350">
              <a:spcBef>
                <a:spcPts val="0"/>
              </a:spcBef>
              <a:buFont typeface="+mj-lt"/>
              <a:buAutoNum type="arabicPeriod"/>
            </a:pPr>
            <a:r>
              <a:rPr lang="en-US" dirty="0" smtClean="0"/>
              <a:t>References</a:t>
            </a:r>
          </a:p>
        </p:txBody>
      </p:sp>
      <p:pic>
        <p:nvPicPr>
          <p:cNvPr id="8" name="Picture 7" descr="color pencils 1.jpg"/>
          <p:cNvPicPr>
            <a:picLocks noChangeAspect="1"/>
          </p:cNvPicPr>
          <p:nvPr/>
        </p:nvPicPr>
        <p:blipFill>
          <a:blip r:embed="rId4"/>
          <a:srcRect r="25000" b="78750"/>
          <a:stretch>
            <a:fillRect/>
          </a:stretch>
        </p:blipFill>
        <p:spPr>
          <a:xfrm rot="5400000">
            <a:off x="5067300" y="2781300"/>
            <a:ext cx="6858000" cy="1295400"/>
          </a:xfrm>
          <a:prstGeom prst="rect">
            <a:avLst/>
          </a:prstGeom>
        </p:spPr>
      </p:pic>
      <p:sp>
        <p:nvSpPr>
          <p:cNvPr id="7" name="Slide Number Placeholder 6"/>
          <p:cNvSpPr>
            <a:spLocks noGrp="1"/>
          </p:cNvSpPr>
          <p:nvPr>
            <p:ph type="sldNum" sz="quarter" idx="12"/>
          </p:nvPr>
        </p:nvSpPr>
        <p:spPr/>
        <p:txBody>
          <a:bodyPr/>
          <a:lstStyle/>
          <a:p>
            <a:fld id="{70846082-EDBA-0640-A651-05BB35A1D51A}" type="slidenum">
              <a:rPr lang="en-US" smtClean="0"/>
              <a:pPr/>
              <a:t>2</a:t>
            </a:fld>
            <a:endParaRPr lang="en-US" dirty="0"/>
          </a:p>
        </p:txBody>
      </p:sp>
      <p:sp>
        <p:nvSpPr>
          <p:cNvPr id="13"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9" name="final project with sound257-3">
            <a:hlinkClick r:id="" action="ppaction://media"/>
          </p:cNvPr>
          <p:cNvPicPr>
            <a:picLocks noRot="1" noChangeAspect="1"/>
          </p:cNvPicPr>
          <p:nvPr>
            <a:audioFile r:link="rId1"/>
          </p:nvPr>
        </p:nvPicPr>
        <p:blipFill>
          <a:blip r:embed="rId5"/>
          <a:stretch>
            <a:fillRect/>
          </a:stretch>
        </p:blipFill>
        <p:spPr>
          <a:xfrm>
            <a:off x="8763000"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Autofit/>
          </a:bodyPr>
          <a:lstStyle/>
          <a:p>
            <a:pPr indent="283464">
              <a:spcBef>
                <a:spcPts val="0"/>
              </a:spcBef>
              <a:buNone/>
            </a:pPr>
            <a:r>
              <a:rPr lang="en-US" sz="2400" dirty="0" smtClean="0"/>
              <a:t>As time went by and the behaviors that she targeted settled in, Ms. Petersen replaced them with more complex behaviors that needed more work.</a:t>
            </a:r>
          </a:p>
          <a:p>
            <a:pPr indent="283464">
              <a:spcBef>
                <a:spcPts val="0"/>
              </a:spcBef>
              <a:buNone/>
            </a:pPr>
            <a:r>
              <a:rPr lang="en-US" sz="2400" dirty="0" smtClean="0"/>
              <a:t>Ms. Petersen always applied the basic principle of a token economy; she always praised her students for their behavior when she gave out the tokens.</a:t>
            </a:r>
          </a:p>
          <a:p>
            <a:pPr indent="283464">
              <a:spcBef>
                <a:spcPts val="0"/>
              </a:spcBef>
              <a:buNone/>
            </a:pPr>
            <a:r>
              <a:rPr lang="en-US" sz="2400" dirty="0" smtClean="0"/>
              <a:t>Ms. Petersen’s token economy worked very well and she was proud to say that although she was a new teacher she </a:t>
            </a:r>
            <a:r>
              <a:rPr lang="en-US" sz="2400" smtClean="0"/>
              <a:t>managed very well</a:t>
            </a:r>
            <a:r>
              <a:rPr lang="en-US" sz="2400" dirty="0" smtClean="0"/>
              <a:t>!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20</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8" name="Token Economy_final proj276-10">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a:t>
            </a:r>
            <a:endParaRPr lang="en-US" dirty="0"/>
          </a:p>
        </p:txBody>
      </p:sp>
      <p:pic>
        <p:nvPicPr>
          <p:cNvPr id="7" name="Picture 6" descr="question mark 2.jpg"/>
          <p:cNvPicPr>
            <a:picLocks/>
          </p:cNvPicPr>
          <p:nvPr/>
        </p:nvPicPr>
        <p:blipFill>
          <a:blip r:embed="rId3"/>
          <a:srcRect l="25625" r="50938"/>
          <a:stretch>
            <a:fillRect/>
          </a:stretch>
        </p:blipFill>
        <p:spPr>
          <a:xfrm>
            <a:off x="7905797" y="0"/>
            <a:ext cx="1238223" cy="6858000"/>
          </a:xfrm>
          <a:prstGeom prst="rect">
            <a:avLst/>
          </a:prstGeom>
        </p:spPr>
      </p:pic>
      <p:sp>
        <p:nvSpPr>
          <p:cNvPr id="8" name="Content Placeholder 7"/>
          <p:cNvSpPr>
            <a:spLocks noGrp="1"/>
          </p:cNvSpPr>
          <p:nvPr>
            <p:ph idx="1"/>
          </p:nvPr>
        </p:nvSpPr>
        <p:spPr/>
        <p:txBody>
          <a:bodyPr>
            <a:normAutofit fontScale="92500" lnSpcReduction="10000"/>
          </a:bodyPr>
          <a:lstStyle/>
          <a:p>
            <a:r>
              <a:rPr lang="en-US" dirty="0" smtClean="0"/>
              <a:t>My students’ behavior is deteriorating instead of improving. What could it be wrong?</a:t>
            </a:r>
          </a:p>
          <a:p>
            <a:r>
              <a:rPr lang="en-US" dirty="0" smtClean="0"/>
              <a:t>How can I keep my students motivated within the system?</a:t>
            </a:r>
          </a:p>
          <a:p>
            <a:r>
              <a:rPr lang="en-US" dirty="0" smtClean="0"/>
              <a:t>What kind of tokens should I use?</a:t>
            </a:r>
          </a:p>
          <a:p>
            <a:r>
              <a:rPr lang="en-US" dirty="0" smtClean="0"/>
              <a:t>What kind of </a:t>
            </a:r>
            <a:r>
              <a:rPr lang="en-US" dirty="0" err="1" smtClean="0"/>
              <a:t>reinforcers</a:t>
            </a:r>
            <a:r>
              <a:rPr lang="en-US" dirty="0" smtClean="0"/>
              <a:t> should I use?</a:t>
            </a:r>
          </a:p>
          <a:p>
            <a:r>
              <a:rPr lang="en-US" dirty="0" smtClean="0"/>
              <a:t>How should I fade out my token system?</a:t>
            </a:r>
          </a:p>
          <a:p>
            <a:r>
              <a:rPr lang="en-US" dirty="0" smtClean="0"/>
              <a:t>How can I evaluate the effectiveness of the system?</a:t>
            </a:r>
          </a:p>
        </p:txBody>
      </p:sp>
      <p:sp>
        <p:nvSpPr>
          <p:cNvPr id="5" name="Slide Number Placeholder 4"/>
          <p:cNvSpPr>
            <a:spLocks noGrp="1"/>
          </p:cNvSpPr>
          <p:nvPr>
            <p:ph type="sldNum" sz="quarter" idx="12"/>
          </p:nvPr>
        </p:nvSpPr>
        <p:spPr/>
        <p:txBody>
          <a:bodyPr/>
          <a:lstStyle/>
          <a:p>
            <a:fld id="{70846082-EDBA-0640-A651-05BB35A1D51A}" type="slidenum">
              <a:rPr lang="en-US" smtClean="0"/>
              <a:pPr/>
              <a:t>21</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26" name="Token Economy_final proj270-15">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Cavalier, A. R., </a:t>
            </a:r>
            <a:r>
              <a:rPr lang="en-US" dirty="0" err="1" smtClean="0"/>
              <a:t>Ferretti</a:t>
            </a:r>
            <a:r>
              <a:rPr lang="en-US" dirty="0" smtClean="0"/>
              <a:t>, .R. P., Hodges, A. E. (1997). Self-management within a classroom token economy for students with learning disabilities. </a:t>
            </a:r>
            <a:r>
              <a:rPr lang="en-US" i="1" dirty="0" smtClean="0"/>
              <a:t>Research in Developmental Disabilities, 18</a:t>
            </a:r>
            <a:r>
              <a:rPr lang="en-US" dirty="0" smtClean="0"/>
              <a:t>(3), 167-178.</a:t>
            </a:r>
          </a:p>
          <a:p>
            <a:r>
              <a:rPr lang="en-US" dirty="0" err="1" smtClean="0"/>
              <a:t>Filcheck</a:t>
            </a:r>
            <a:r>
              <a:rPr lang="en-US" dirty="0" smtClean="0"/>
              <a:t>, H. A., McNeil, C. B., Greco, L. A., Bernard, R. S. (2004). Using a whole class token economy and coaching of teacher skills in a preschool classroom to manage disruptive behavior. </a:t>
            </a:r>
            <a:r>
              <a:rPr lang="en-US" i="1" dirty="0" smtClean="0"/>
              <a:t>Psychology in the Schools, 41</a:t>
            </a:r>
            <a:r>
              <a:rPr lang="en-US" dirty="0" smtClean="0"/>
              <a:t>(3), 351-361.</a:t>
            </a:r>
          </a:p>
          <a:p>
            <a:r>
              <a:rPr lang="en-US" dirty="0" err="1" smtClean="0"/>
              <a:t>Hupp</a:t>
            </a:r>
            <a:r>
              <a:rPr lang="en-US" dirty="0" smtClean="0"/>
              <a:t>, S. D. A., </a:t>
            </a:r>
            <a:r>
              <a:rPr lang="en-US" dirty="0" err="1" smtClean="0"/>
              <a:t>Reitman</a:t>
            </a:r>
            <a:r>
              <a:rPr lang="en-US" dirty="0" smtClean="0"/>
              <a:t>, D., Northup, J., O’Callaghan, P. M., LeBlanc Monique (2002). The effects of delayed rewards, tokens, and stimulant medication on sportsmanlike behavior with ADHD-diagnosed children. </a:t>
            </a:r>
            <a:r>
              <a:rPr lang="en-US" i="1" dirty="0" smtClean="0"/>
              <a:t>Behavior Modification, 26</a:t>
            </a:r>
            <a:r>
              <a:rPr lang="en-US" dirty="0" smtClean="0"/>
              <a:t>(2), 148-162.</a:t>
            </a:r>
          </a:p>
          <a:p>
            <a:r>
              <a:rPr lang="en-US" dirty="0" err="1" smtClean="0"/>
              <a:t>Kazdin</a:t>
            </a:r>
            <a:r>
              <a:rPr lang="en-US" dirty="0" smtClean="0"/>
              <a:t>, A. E. &amp; </a:t>
            </a:r>
            <a:r>
              <a:rPr lang="en-US" dirty="0" err="1" smtClean="0"/>
              <a:t>Bootzin</a:t>
            </a:r>
            <a:r>
              <a:rPr lang="en-US" dirty="0" smtClean="0"/>
              <a:t> R. R. (1972). The token economy: an evaluative review.</a:t>
            </a:r>
            <a:r>
              <a:rPr lang="en-US" i="1" dirty="0" smtClean="0"/>
              <a:t> Journal of Applied Behavior Analysis, 5, </a:t>
            </a:r>
            <a:r>
              <a:rPr lang="en-US" dirty="0" smtClean="0"/>
              <a:t>343–372.</a:t>
            </a:r>
          </a:p>
          <a:p>
            <a:r>
              <a:rPr lang="en-US" dirty="0" smtClean="0"/>
              <a:t>Kerr, M. M. &amp; Nelson, C. M. (2006). Strategies for addressing behavior problems in the classroom, 5th Edition. Columbus, Ohio: Charles E. Merrill Publishing Company.</a:t>
            </a:r>
          </a:p>
          <a:p>
            <a:r>
              <a:rPr lang="en-US" dirty="0" err="1" smtClean="0"/>
              <a:t>Reitman</a:t>
            </a:r>
            <a:r>
              <a:rPr lang="en-US" dirty="0" smtClean="0"/>
              <a:t>, D., Murphy, M. A., </a:t>
            </a:r>
            <a:r>
              <a:rPr lang="en-US" dirty="0" err="1" smtClean="0"/>
              <a:t>Hupp</a:t>
            </a:r>
            <a:r>
              <a:rPr lang="en-US" dirty="0" smtClean="0"/>
              <a:t>, S. D. A., O’Callaghan, P. M. (2004). Behavior change and perceptions of change: evaluating the effectiveness of a token economy. Child and Family Behavior Therapy, 26(2), 17-36.</a:t>
            </a:r>
          </a:p>
          <a:p>
            <a:r>
              <a:rPr lang="en-US" dirty="0" smtClean="0"/>
              <a:t>All the photographs were  retrieved form http://</a:t>
            </a:r>
            <a:r>
              <a:rPr lang="en-US" dirty="0" err="1" smtClean="0"/>
              <a:t>www.sxc.hu</a:t>
            </a:r>
            <a:r>
              <a:rPr lang="en-US" dirty="0" smtClean="0"/>
              <a:t>/home  on March 31, 2009.</a:t>
            </a:r>
          </a:p>
        </p:txBody>
      </p:sp>
      <p:pic>
        <p:nvPicPr>
          <p:cNvPr id="4" name="Picture 3" descr="greece.jpg"/>
          <p:cNvPicPr>
            <a:picLocks/>
          </p:cNvPicPr>
          <p:nvPr/>
        </p:nvPicPr>
        <p:blipFill>
          <a:blip r:embed="rId4"/>
          <a:stretch>
            <a:fillRect/>
          </a:stretch>
        </p:blipFill>
        <p:spPr>
          <a:xfrm rot="5400000">
            <a:off x="5067300" y="2781300"/>
            <a:ext cx="6858000" cy="12954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22</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9" name="Token Economy_final proj271-1">
            <a:hlinkClick r:id="" action="ppaction://media"/>
          </p:cNvPr>
          <p:cNvPicPr>
            <a:picLocks noRot="1" noChangeAspect="1"/>
          </p:cNvPicPr>
          <p:nvPr>
            <a:audioFile r:link="rId1"/>
          </p:nvPr>
        </p:nvPicPr>
        <p:blipFill>
          <a:blip r:embed="rId5"/>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Positive Behavior Support (PBS)</a:t>
            </a:r>
          </a:p>
          <a:p>
            <a:pPr indent="283464">
              <a:buNone/>
            </a:pPr>
            <a:r>
              <a:rPr lang="en-US" dirty="0" smtClean="0"/>
              <a:t>A constructive approach that focuses  a) on the </a:t>
            </a:r>
            <a:r>
              <a:rPr lang="en-US" u="sng" dirty="0" smtClean="0"/>
              <a:t>prevention</a:t>
            </a:r>
            <a:r>
              <a:rPr lang="en-US" dirty="0" smtClean="0"/>
              <a:t>, and </a:t>
            </a:r>
            <a:r>
              <a:rPr lang="en-US" dirty="0" err="1" smtClean="0"/>
              <a:t>b</a:t>
            </a:r>
            <a:r>
              <a:rPr lang="en-US" dirty="0" smtClean="0"/>
              <a:t>) on the </a:t>
            </a:r>
            <a:r>
              <a:rPr lang="en-US" u="sng" dirty="0" smtClean="0"/>
              <a:t>management</a:t>
            </a:r>
            <a:r>
              <a:rPr lang="en-US" dirty="0" smtClean="0"/>
              <a:t> of classroom or school behavior problems.</a:t>
            </a:r>
          </a:p>
          <a:p>
            <a:pPr indent="283464">
              <a:buNone/>
            </a:pPr>
            <a:r>
              <a:rPr lang="en-US" dirty="0" smtClean="0"/>
              <a:t>The PBS approach operationalizes positive interventions to reduce negative behaviors, promote learning, and create safe educational environments.</a:t>
            </a:r>
            <a:endParaRPr lang="en-US" dirty="0"/>
          </a:p>
        </p:txBody>
      </p:sp>
      <p:pic>
        <p:nvPicPr>
          <p:cNvPr id="8" name="Picture 7" descr="stop sign.jpg"/>
          <p:cNvPicPr>
            <a:picLocks/>
          </p:cNvPicPr>
          <p:nvPr/>
        </p:nvPicPr>
        <p:blipFill>
          <a:blip r:embed="rId3"/>
          <a:srcRect l="15060" r="16648"/>
          <a:stretch>
            <a:fillRect/>
          </a:stretch>
        </p:blipFill>
        <p:spPr>
          <a:xfrm>
            <a:off x="7848606" y="0"/>
            <a:ext cx="1344883" cy="6858000"/>
          </a:xfrm>
          <a:prstGeom prst="rect">
            <a:avLst/>
          </a:prstGeom>
          <a:scene3d>
            <a:camera prst="orthographicFront">
              <a:rot lat="0" lon="21599994" rev="0"/>
            </a:camera>
            <a:lightRig rig="threePt" dir="t"/>
          </a:scene3d>
        </p:spPr>
      </p:pic>
      <p:sp>
        <p:nvSpPr>
          <p:cNvPr id="5" name="Slide Number Placeholder 4"/>
          <p:cNvSpPr>
            <a:spLocks noGrp="1"/>
          </p:cNvSpPr>
          <p:nvPr>
            <p:ph type="sldNum" sz="quarter" idx="12"/>
          </p:nvPr>
        </p:nvSpPr>
        <p:spPr/>
        <p:txBody>
          <a:bodyPr/>
          <a:lstStyle/>
          <a:p>
            <a:fld id="{70846082-EDBA-0640-A651-05BB35A1D51A}" type="slidenum">
              <a:rPr lang="en-US" smtClean="0"/>
              <a:pPr/>
              <a:t>3</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0" name="final project with sound258-15">
            <a:hlinkClick r:id="" action="ppaction://media"/>
          </p:cNvPr>
          <p:cNvPicPr>
            <a:picLocks noRot="1" noChangeAspect="1"/>
          </p:cNvPicPr>
          <p:nvPr>
            <a:audioFile r:link="rId1"/>
          </p:nvPr>
        </p:nvPicPr>
        <p:blipFill>
          <a:blip r:embed="rId4"/>
          <a:stretch>
            <a:fillRect/>
          </a:stretch>
        </p:blipFill>
        <p:spPr>
          <a:xfrm>
            <a:off x="8910914" y="6546663"/>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Token Economy &amp; PBS</a:t>
            </a:r>
            <a:endParaRPr lang="en-US" dirty="0"/>
          </a:p>
        </p:txBody>
      </p:sp>
      <p:sp>
        <p:nvSpPr>
          <p:cNvPr id="3" name="Content Placeholder 2"/>
          <p:cNvSpPr>
            <a:spLocks noGrp="1"/>
          </p:cNvSpPr>
          <p:nvPr>
            <p:ph idx="1"/>
          </p:nvPr>
        </p:nvSpPr>
        <p:spPr/>
        <p:txBody>
          <a:bodyPr/>
          <a:lstStyle/>
          <a:p>
            <a:r>
              <a:rPr lang="en-US" dirty="0" smtClean="0"/>
              <a:t>A Token Economy is a behavior management system that works under the principles of PBS</a:t>
            </a:r>
          </a:p>
          <a:p>
            <a:pPr lvl="1">
              <a:buClr>
                <a:schemeClr val="tx1">
                  <a:lumMod val="85000"/>
                  <a:lumOff val="15000"/>
                </a:schemeClr>
              </a:buClr>
            </a:pPr>
            <a:r>
              <a:rPr lang="en-US" dirty="0" smtClean="0"/>
              <a:t>Universal intervention</a:t>
            </a:r>
          </a:p>
          <a:p>
            <a:pPr lvl="1">
              <a:buClr>
                <a:schemeClr val="tx1">
                  <a:lumMod val="85000"/>
                  <a:lumOff val="15000"/>
                </a:schemeClr>
              </a:buClr>
            </a:pPr>
            <a:r>
              <a:rPr lang="en-US" dirty="0" smtClean="0"/>
              <a:t>Research based</a:t>
            </a:r>
          </a:p>
          <a:p>
            <a:pPr lvl="1">
              <a:buClr>
                <a:schemeClr val="tx1">
                  <a:lumMod val="85000"/>
                  <a:lumOff val="15000"/>
                </a:schemeClr>
              </a:buClr>
            </a:pPr>
            <a:r>
              <a:rPr lang="en-US" dirty="0" smtClean="0"/>
              <a:t>Preventive implementation strategy </a:t>
            </a:r>
            <a:endParaRPr lang="en-US" dirty="0"/>
          </a:p>
        </p:txBody>
      </p:sp>
      <p:pic>
        <p:nvPicPr>
          <p:cNvPr id="5" name="Picture 4" descr="students.jpg"/>
          <p:cNvPicPr>
            <a:picLocks/>
          </p:cNvPicPr>
          <p:nvPr/>
        </p:nvPicPr>
        <p:blipFill>
          <a:blip r:embed="rId4">
            <a:clrChange>
              <a:clrFrom>
                <a:srgbClr val="3360B1"/>
              </a:clrFrom>
              <a:clrTo>
                <a:srgbClr val="3360B1">
                  <a:alpha val="0"/>
                </a:srgbClr>
              </a:clrTo>
            </a:clrChange>
          </a:blip>
          <a:srcRect l="23709" t="17038" r="31695" b="17583"/>
          <a:stretch>
            <a:fillRect/>
          </a:stretch>
        </p:blipFill>
        <p:spPr>
          <a:xfrm>
            <a:off x="7848600" y="0"/>
            <a:ext cx="1295400" cy="6857999"/>
          </a:xfrm>
          <a:prstGeom prst="rect">
            <a:avLst/>
          </a:prstGeom>
          <a:noFill/>
          <a:ln>
            <a:noFill/>
          </a:ln>
          <a:scene3d>
            <a:camera prst="orthographicFront">
              <a:rot lat="0" lon="21599981" rev="0"/>
            </a:camera>
            <a:lightRig rig="threePt" dir="t"/>
          </a:scene3d>
        </p:spPr>
      </p:pic>
      <p:sp>
        <p:nvSpPr>
          <p:cNvPr id="6" name="Slide Number Placeholder 5"/>
          <p:cNvSpPr>
            <a:spLocks noGrp="1"/>
          </p:cNvSpPr>
          <p:nvPr>
            <p:ph type="sldNum" sz="quarter" idx="12"/>
          </p:nvPr>
        </p:nvSpPr>
        <p:spPr/>
        <p:txBody>
          <a:bodyPr/>
          <a:lstStyle/>
          <a:p>
            <a:fld id="{70846082-EDBA-0640-A651-05BB35A1D51A}" type="slidenum">
              <a:rPr lang="en-US" smtClean="0"/>
              <a:pPr/>
              <a:t>4</a:t>
            </a:fld>
            <a:endParaRPr lang="en-US"/>
          </a:p>
        </p:txBody>
      </p:sp>
      <p:sp>
        <p:nvSpPr>
          <p:cNvPr id="8" name="Footer Placeholder 8"/>
          <p:cNvSpPr>
            <a:spLocks noGrp="1"/>
          </p:cNvSpPr>
          <p:nvPr>
            <p:ph type="ftr" sz="quarter" idx="11"/>
          </p:nvPr>
        </p:nvSpPr>
        <p:spPr>
          <a:xfrm>
            <a:off x="457200" y="6477000"/>
            <a:ext cx="2130552" cy="365125"/>
          </a:xfrm>
        </p:spPr>
        <p:txBody>
          <a:bodyPr/>
          <a:lstStyle/>
          <a:p>
            <a:r>
              <a:rPr lang="en-US" sz="1200" dirty="0" smtClean="0"/>
              <a:t>© Spiliotopoulou 2009</a:t>
            </a:r>
            <a:endParaRPr lang="en-US" sz="1200" dirty="0"/>
          </a:p>
        </p:txBody>
      </p:sp>
      <p:pic>
        <p:nvPicPr>
          <p:cNvPr id="7" name="final project with sound259-5">
            <a:hlinkClick r:id="" action="ppaction://media"/>
          </p:cNvPr>
          <p:cNvPicPr>
            <a:picLocks noRot="1" noChangeAspect="1"/>
          </p:cNvPicPr>
          <p:nvPr>
            <a:audioFile r:link="rId1"/>
          </p:nvPr>
        </p:nvPicPr>
        <p:blipFill>
          <a:blip r:embed="rId5"/>
          <a:stretch>
            <a:fillRect/>
          </a:stretch>
        </p:blipFill>
        <p:spPr>
          <a:xfrm>
            <a:off x="8763000" y="64770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Token Economy?</a:t>
            </a:r>
            <a:endParaRPr lang="en-US" dirty="0"/>
          </a:p>
        </p:txBody>
      </p:sp>
      <p:sp>
        <p:nvSpPr>
          <p:cNvPr id="3" name="Content Placeholder 2"/>
          <p:cNvSpPr>
            <a:spLocks noGrp="1"/>
          </p:cNvSpPr>
          <p:nvPr>
            <p:ph idx="1"/>
          </p:nvPr>
        </p:nvSpPr>
        <p:spPr/>
        <p:txBody>
          <a:bodyPr/>
          <a:lstStyle/>
          <a:p>
            <a:r>
              <a:rPr lang="en-US" dirty="0" smtClean="0"/>
              <a:t>A Token Economy is a system that uses nonsocial </a:t>
            </a:r>
            <a:r>
              <a:rPr lang="en-US" dirty="0" err="1" smtClean="0"/>
              <a:t>reinforcers</a:t>
            </a:r>
            <a:r>
              <a:rPr lang="en-US" dirty="0" smtClean="0"/>
              <a:t> (tokens) to achieve positive behavior modification  </a:t>
            </a:r>
          </a:p>
          <a:p>
            <a:r>
              <a:rPr lang="en-US" dirty="0" smtClean="0"/>
              <a:t>As in real market, students earn or lose tokens when exhibit desired or undesired behaviors. The tokens have an actual market value and are used to purchase backup </a:t>
            </a:r>
            <a:r>
              <a:rPr lang="en-US" dirty="0" err="1" smtClean="0"/>
              <a:t>reinforcers</a:t>
            </a:r>
            <a:r>
              <a:rPr lang="en-US" dirty="0" smtClean="0"/>
              <a:t> </a:t>
            </a:r>
            <a:endParaRPr lang="en-US" dirty="0"/>
          </a:p>
        </p:txBody>
      </p:sp>
      <p:pic>
        <p:nvPicPr>
          <p:cNvPr id="4" name="Picture 3" descr="green dollar.jpg"/>
          <p:cNvPicPr>
            <a:picLocks noChangeAspect="1"/>
          </p:cNvPicPr>
          <p:nvPr/>
        </p:nvPicPr>
        <p:blipFill>
          <a:blip r:embed="rId3"/>
          <a:srcRect l="35833" r="39167"/>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5</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1" name="final project with sound263-12">
            <a:hlinkClick r:id="" action="ppaction://media"/>
          </p:cNvPr>
          <p:cNvPicPr>
            <a:picLocks noRot="1" noChangeAspect="1"/>
          </p:cNvPicPr>
          <p:nvPr>
            <a:audioFile r:link="rId1"/>
          </p:nvPr>
        </p:nvPicPr>
        <p:blipFill>
          <a:blip r:embed="rId4"/>
          <a:stretch>
            <a:fillRect/>
          </a:stretch>
        </p:blipFill>
        <p:spPr>
          <a:xfrm>
            <a:off x="8763000" y="64770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Level System</a:t>
            </a:r>
            <a:endParaRPr lang="en-US" dirty="0"/>
          </a:p>
        </p:txBody>
      </p:sp>
      <p:sp>
        <p:nvSpPr>
          <p:cNvPr id="10" name="Content Placeholder 9"/>
          <p:cNvSpPr>
            <a:spLocks noGrp="1"/>
          </p:cNvSpPr>
          <p:nvPr>
            <p:ph idx="1"/>
          </p:nvPr>
        </p:nvSpPr>
        <p:spPr/>
        <p:txBody>
          <a:bodyPr>
            <a:normAutofit/>
          </a:bodyPr>
          <a:lstStyle/>
          <a:p>
            <a:r>
              <a:rPr lang="en-US" dirty="0" smtClean="0"/>
              <a:t>V</a:t>
            </a:r>
            <a:r>
              <a:rPr lang="el-GR" dirty="0" smtClean="0"/>
              <a:t>ariation of a token economy</a:t>
            </a:r>
            <a:endParaRPr lang="en-US" dirty="0" smtClean="0"/>
          </a:p>
          <a:p>
            <a:r>
              <a:rPr lang="en-US" dirty="0" smtClean="0"/>
              <a:t>Hierarchical or sequential levels </a:t>
            </a:r>
          </a:p>
          <a:p>
            <a:r>
              <a:rPr lang="en-US" dirty="0" smtClean="0"/>
              <a:t>Increasing demands </a:t>
            </a:r>
          </a:p>
          <a:p>
            <a:r>
              <a:rPr lang="en-US" smtClean="0"/>
              <a:t>Strengthen </a:t>
            </a:r>
            <a:r>
              <a:rPr lang="en-US" dirty="0" smtClean="0"/>
              <a:t>appropriate behaviors</a:t>
            </a:r>
            <a:endParaRPr lang="en-US" dirty="0"/>
          </a:p>
        </p:txBody>
      </p:sp>
      <p:pic>
        <p:nvPicPr>
          <p:cNvPr id="11" name="Content Placeholder 3" descr="1088883_87147520.jpg"/>
          <p:cNvPicPr>
            <a:picLocks noChangeAspect="1"/>
          </p:cNvPicPr>
          <p:nvPr/>
        </p:nvPicPr>
        <p:blipFill>
          <a:blip r:embed="rId3"/>
          <a:srcRect l="34174" r="32335"/>
          <a:stretch>
            <a:fillRect/>
          </a:stretch>
        </p:blipFill>
        <p:spPr>
          <a:xfrm>
            <a:off x="7796936" y="0"/>
            <a:ext cx="1347064"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6</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12" name="final project with sound272-3">
            <a:hlinkClick r:id="" action="ppaction://media"/>
          </p:cNvPr>
          <p:cNvPicPr>
            <a:picLocks noRot="1" noChangeAspect="1"/>
          </p:cNvPicPr>
          <p:nvPr>
            <a:audioFile r:link="rId1"/>
          </p:nvPr>
        </p:nvPicPr>
        <p:blipFill>
          <a:blip r:embed="rId4"/>
          <a:stretch>
            <a:fillRect/>
          </a:stretch>
        </p:blipFill>
        <p:spPr>
          <a:xfrm>
            <a:off x="87852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principle</a:t>
            </a:r>
            <a:endParaRPr lang="en-US" dirty="0"/>
          </a:p>
        </p:txBody>
      </p:sp>
      <p:sp>
        <p:nvSpPr>
          <p:cNvPr id="3" name="Content Placeholder 2"/>
          <p:cNvSpPr>
            <a:spLocks noGrp="1"/>
          </p:cNvSpPr>
          <p:nvPr>
            <p:ph idx="1"/>
          </p:nvPr>
        </p:nvSpPr>
        <p:spPr/>
        <p:txBody>
          <a:bodyPr/>
          <a:lstStyle/>
          <a:p>
            <a:r>
              <a:rPr lang="en-US" dirty="0" smtClean="0"/>
              <a:t>The underlying behavioral principle of a token economy is to:</a:t>
            </a:r>
          </a:p>
          <a:p>
            <a:pPr indent="0" algn="just">
              <a:buNone/>
            </a:pPr>
            <a:r>
              <a:rPr lang="en-US" i="1" dirty="0" smtClean="0">
                <a:effectLst>
                  <a:outerShdw blurRad="50800" dist="38100" dir="5400000">
                    <a:srgbClr val="000000">
                      <a:alpha val="43000"/>
                    </a:srgbClr>
                  </a:outerShdw>
                </a:effectLst>
              </a:rPr>
              <a:t>gradually give a positive meaning to the token, which has a neutral value, by repeatedly pairing it with a positive reinforcer such as attention or praise</a:t>
            </a:r>
            <a:endParaRPr lang="en-US" i="1" u="sng" dirty="0">
              <a:effectLst>
                <a:outerShdw blurRad="50800" dist="38100" dir="5400000">
                  <a:srgbClr val="000000">
                    <a:alpha val="43000"/>
                  </a:srgbClr>
                </a:outerShdw>
              </a:effectLst>
            </a:endParaRPr>
          </a:p>
        </p:txBody>
      </p:sp>
      <p:pic>
        <p:nvPicPr>
          <p:cNvPr id="7" name="Picture 6" descr="exclamation mark.jpg"/>
          <p:cNvPicPr>
            <a:picLocks noChangeAspect="1"/>
          </p:cNvPicPr>
          <p:nvPr/>
        </p:nvPicPr>
        <p:blipFill>
          <a:blip r:embed="rId3"/>
          <a:srcRect l="43334" r="42500"/>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7</a:t>
            </a:fld>
            <a:endParaRPr lang="en-US"/>
          </a:p>
        </p:txBody>
      </p:sp>
      <p:sp>
        <p:nvSpPr>
          <p:cNvPr id="8"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9" name="final project with sound264-3">
            <a:hlinkClick r:id="" action="ppaction://media"/>
          </p:cNvPr>
          <p:cNvPicPr>
            <a:picLocks noRot="1" noChangeAspect="1"/>
          </p:cNvPicPr>
          <p:nvPr>
            <a:audioFile r:link="rId1"/>
          </p:nvPr>
        </p:nvPicPr>
        <p:blipFill>
          <a:blip r:embed="rId4"/>
          <a:stretch>
            <a:fillRect/>
          </a:stretch>
        </p:blipFill>
        <p:spPr>
          <a:xfrm>
            <a:off x="87852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Glossary</a:t>
            </a:r>
            <a:endParaRPr lang="en-US" dirty="0"/>
          </a:p>
        </p:txBody>
      </p:sp>
      <p:sp>
        <p:nvSpPr>
          <p:cNvPr id="11" name="Content Placeholder 10"/>
          <p:cNvSpPr>
            <a:spLocks noGrp="1"/>
          </p:cNvSpPr>
          <p:nvPr>
            <p:ph idx="1"/>
          </p:nvPr>
        </p:nvSpPr>
        <p:spPr/>
        <p:txBody>
          <a:bodyPr>
            <a:normAutofit fontScale="70000" lnSpcReduction="20000"/>
          </a:bodyPr>
          <a:lstStyle/>
          <a:p>
            <a:r>
              <a:rPr lang="en-US" b="1" dirty="0" smtClean="0"/>
              <a:t>Level system:</a:t>
            </a:r>
            <a:r>
              <a:rPr lang="en-US" dirty="0" smtClean="0"/>
              <a:t> A token economy system that has increasingly higher demands.</a:t>
            </a:r>
          </a:p>
          <a:p>
            <a:r>
              <a:rPr lang="en-US" b="1" dirty="0" smtClean="0"/>
              <a:t>Reinforcer:</a:t>
            </a:r>
            <a:r>
              <a:rPr lang="en-US" dirty="0" smtClean="0"/>
              <a:t> A stimuli provided by the teacher immediately after the exhibition of a positive behavior to help increase or maintain that behavior.</a:t>
            </a:r>
          </a:p>
          <a:p>
            <a:r>
              <a:rPr lang="en-US" b="1" dirty="0" smtClean="0"/>
              <a:t>Social reinforcer:</a:t>
            </a:r>
            <a:r>
              <a:rPr lang="en-US" dirty="0" smtClean="0"/>
              <a:t> Appraising behavior either from the teacher or from peers that is given immediately after a positive behavior occurs.</a:t>
            </a:r>
          </a:p>
          <a:p>
            <a:r>
              <a:rPr lang="en-US" b="1" dirty="0" smtClean="0"/>
              <a:t>Token:</a:t>
            </a:r>
            <a:r>
              <a:rPr lang="en-US" dirty="0" smtClean="0"/>
              <a:t> Object earned after a behavior response and serves as a representation of points gained toward a reward.</a:t>
            </a:r>
          </a:p>
          <a:p>
            <a:r>
              <a:rPr lang="en-US" b="1" dirty="0" smtClean="0"/>
              <a:t>Token economy:</a:t>
            </a:r>
            <a:r>
              <a:rPr lang="en-US" dirty="0" smtClean="0"/>
              <a:t> An economy system that uses tokens instead of money to achieve behavior modification. As in real market, students earn or loose tokens when exhibit desired or undesired behaviors. The tokens have an actual market value and are used to purchase backup </a:t>
            </a:r>
            <a:r>
              <a:rPr lang="en-US" dirty="0" err="1" smtClean="0"/>
              <a:t>reinforcers</a:t>
            </a:r>
            <a:r>
              <a:rPr lang="en-US" dirty="0" smtClean="0"/>
              <a:t>. </a:t>
            </a:r>
          </a:p>
          <a:p>
            <a:endParaRPr lang="en-US" dirty="0"/>
          </a:p>
        </p:txBody>
      </p:sp>
      <p:pic>
        <p:nvPicPr>
          <p:cNvPr id="15" name="Picture 14" descr="books.jpg"/>
          <p:cNvPicPr>
            <a:picLocks/>
          </p:cNvPicPr>
          <p:nvPr/>
        </p:nvPicPr>
        <p:blipFill>
          <a:blip r:embed="rId3"/>
          <a:stretch>
            <a:fillRect/>
          </a:stretch>
        </p:blipFill>
        <p:spPr>
          <a:xfrm>
            <a:off x="7848605" y="0"/>
            <a:ext cx="1286129"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8</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8" name="final project with sound262-7">
            <a:hlinkClick r:id="" action="ppaction://media"/>
          </p:cNvPr>
          <p:cNvPicPr>
            <a:picLocks noRot="1" noChangeAspect="1"/>
          </p:cNvPicPr>
          <p:nvPr>
            <a:audioFile r:link="rId1"/>
          </p:nvPr>
        </p:nvPicPr>
        <p:blipFill>
          <a:blip r:embed="rId4"/>
          <a:stretch>
            <a:fillRect/>
          </a:stretch>
        </p:blipFill>
        <p:spPr>
          <a:xfrm>
            <a:off x="8848165" y="649287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Brief summary of research</a:t>
            </a:r>
            <a:endParaRPr lang="en-US" dirty="0"/>
          </a:p>
        </p:txBody>
      </p:sp>
      <p:sp>
        <p:nvSpPr>
          <p:cNvPr id="6" name="Content Placeholder 5"/>
          <p:cNvSpPr>
            <a:spLocks noGrp="1"/>
          </p:cNvSpPr>
          <p:nvPr>
            <p:ph idx="1"/>
          </p:nvPr>
        </p:nvSpPr>
        <p:spPr/>
        <p:txBody>
          <a:bodyPr>
            <a:normAutofit fontScale="77500" lnSpcReduction="20000"/>
          </a:bodyPr>
          <a:lstStyle/>
          <a:p>
            <a:r>
              <a:rPr lang="en-US" dirty="0" smtClean="0"/>
              <a:t>Efficacy has been established across settings</a:t>
            </a:r>
          </a:p>
          <a:p>
            <a:pPr lvl="1">
              <a:spcBef>
                <a:spcPts val="0"/>
              </a:spcBef>
              <a:spcAft>
                <a:spcPts val="600"/>
              </a:spcAft>
            </a:pPr>
            <a:r>
              <a:rPr lang="en-US" dirty="0" smtClean="0"/>
              <a:t>Children diagnosed with ADHD (</a:t>
            </a:r>
            <a:r>
              <a:rPr lang="en-US" dirty="0" err="1" smtClean="0"/>
              <a:t>Hupp</a:t>
            </a:r>
            <a:r>
              <a:rPr lang="en-US" dirty="0" smtClean="0"/>
              <a:t> et al., 2002)</a:t>
            </a:r>
          </a:p>
          <a:p>
            <a:pPr lvl="1">
              <a:spcBef>
                <a:spcPts val="0"/>
              </a:spcBef>
              <a:spcAft>
                <a:spcPts val="600"/>
              </a:spcAft>
            </a:pPr>
            <a:r>
              <a:rPr lang="en-US" dirty="0" smtClean="0"/>
              <a:t>Students with learning disabilities (Cavalier  et al., 1997)</a:t>
            </a:r>
          </a:p>
          <a:p>
            <a:pPr lvl="1">
              <a:spcBef>
                <a:spcPts val="0"/>
              </a:spcBef>
              <a:spcAft>
                <a:spcPts val="600"/>
              </a:spcAft>
            </a:pPr>
            <a:r>
              <a:rPr lang="en-US" dirty="0" smtClean="0"/>
              <a:t>Students with behavior problems (</a:t>
            </a:r>
            <a:r>
              <a:rPr lang="en-US" dirty="0" err="1" smtClean="0"/>
              <a:t>Filcheck</a:t>
            </a:r>
            <a:r>
              <a:rPr lang="en-US" dirty="0" smtClean="0"/>
              <a:t> et al., 2004)</a:t>
            </a:r>
          </a:p>
          <a:p>
            <a:pPr lvl="1">
              <a:spcBef>
                <a:spcPts val="0"/>
              </a:spcBef>
              <a:spcAft>
                <a:spcPts val="600"/>
              </a:spcAft>
            </a:pPr>
            <a:r>
              <a:rPr lang="en-US" dirty="0" smtClean="0"/>
              <a:t>Children diagnosed with autism (</a:t>
            </a:r>
            <a:r>
              <a:rPr lang="en-US" dirty="0" err="1" smtClean="0"/>
              <a:t>Kazdin</a:t>
            </a:r>
            <a:r>
              <a:rPr lang="en-US" dirty="0" smtClean="0"/>
              <a:t> &amp; </a:t>
            </a:r>
            <a:r>
              <a:rPr lang="en-US" dirty="0" err="1" smtClean="0"/>
              <a:t>Bootzin</a:t>
            </a:r>
            <a:r>
              <a:rPr lang="en-US" dirty="0" smtClean="0"/>
              <a:t>, 1972)</a:t>
            </a:r>
          </a:p>
          <a:p>
            <a:pPr lvl="1">
              <a:spcBef>
                <a:spcPts val="0"/>
              </a:spcBef>
              <a:spcAft>
                <a:spcPts val="600"/>
              </a:spcAft>
            </a:pPr>
            <a:r>
              <a:rPr lang="en-US" dirty="0" smtClean="0"/>
              <a:t>Psychiatric patients (</a:t>
            </a:r>
            <a:r>
              <a:rPr lang="en-US" dirty="0" err="1" smtClean="0"/>
              <a:t>Kazdin</a:t>
            </a:r>
            <a:r>
              <a:rPr lang="en-US" dirty="0" smtClean="0"/>
              <a:t> &amp; </a:t>
            </a:r>
            <a:r>
              <a:rPr lang="en-US" dirty="0" err="1" smtClean="0"/>
              <a:t>Bootzin</a:t>
            </a:r>
            <a:r>
              <a:rPr lang="en-US" dirty="0" smtClean="0"/>
              <a:t>, 1972)</a:t>
            </a:r>
          </a:p>
          <a:p>
            <a:pPr marL="282575" lvl="1" indent="-282575">
              <a:spcBef>
                <a:spcPts val="2400"/>
              </a:spcBef>
              <a:buClr>
                <a:schemeClr val="tx2"/>
              </a:buClr>
            </a:pPr>
            <a:r>
              <a:rPr lang="en-US" sz="2600" dirty="0" smtClean="0"/>
              <a:t>Token economies have been associated with increase in</a:t>
            </a:r>
          </a:p>
          <a:p>
            <a:pPr lvl="1">
              <a:spcBef>
                <a:spcPts val="0"/>
              </a:spcBef>
              <a:spcAft>
                <a:spcPts val="600"/>
              </a:spcAft>
            </a:pPr>
            <a:r>
              <a:rPr lang="en-US" dirty="0" smtClean="0"/>
              <a:t>Social behaviors (Cavalier  et al., 1997)</a:t>
            </a:r>
          </a:p>
          <a:p>
            <a:pPr lvl="1">
              <a:spcBef>
                <a:spcPts val="0"/>
              </a:spcBef>
              <a:spcAft>
                <a:spcPts val="600"/>
              </a:spcAft>
            </a:pPr>
            <a:r>
              <a:rPr lang="en-US" dirty="0" smtClean="0"/>
              <a:t>Emotional behaviors (</a:t>
            </a:r>
            <a:r>
              <a:rPr lang="en-US" dirty="0" err="1" smtClean="0"/>
              <a:t>Kazdin</a:t>
            </a:r>
            <a:r>
              <a:rPr lang="en-US" dirty="0" smtClean="0"/>
              <a:t> &amp; </a:t>
            </a:r>
            <a:r>
              <a:rPr lang="en-US" dirty="0" err="1" smtClean="0"/>
              <a:t>Bootzin</a:t>
            </a:r>
            <a:r>
              <a:rPr lang="en-US" dirty="0" smtClean="0"/>
              <a:t>, 1972)</a:t>
            </a:r>
          </a:p>
          <a:p>
            <a:pPr lvl="1">
              <a:spcBef>
                <a:spcPts val="0"/>
              </a:spcBef>
              <a:spcAft>
                <a:spcPts val="600"/>
              </a:spcAft>
            </a:pPr>
            <a:r>
              <a:rPr lang="en-US" dirty="0" smtClean="0"/>
              <a:t>Academic achievement (Cavalier  et al., 1997)</a:t>
            </a:r>
          </a:p>
          <a:p>
            <a:pPr marL="282575" lvl="1" indent="-282575">
              <a:spcBef>
                <a:spcPts val="2400"/>
              </a:spcBef>
              <a:spcAft>
                <a:spcPts val="600"/>
              </a:spcAft>
              <a:buClr>
                <a:schemeClr val="tx2"/>
              </a:buClr>
            </a:pPr>
            <a:r>
              <a:rPr lang="en-US" sz="2588" dirty="0" smtClean="0"/>
              <a:t>Tokens:</a:t>
            </a:r>
          </a:p>
          <a:p>
            <a:pPr lvl="1">
              <a:spcBef>
                <a:spcPts val="0"/>
              </a:spcBef>
              <a:spcAft>
                <a:spcPts val="600"/>
              </a:spcAft>
            </a:pPr>
            <a:r>
              <a:rPr lang="en-US" sz="2429" dirty="0" smtClean="0"/>
              <a:t> bridge the gap between the desired behavior and the reward </a:t>
            </a:r>
            <a:r>
              <a:rPr lang="en-US" dirty="0" smtClean="0"/>
              <a:t>(</a:t>
            </a:r>
            <a:r>
              <a:rPr lang="en-US" dirty="0" err="1" smtClean="0"/>
              <a:t>Hupp</a:t>
            </a:r>
            <a:r>
              <a:rPr lang="en-US" dirty="0" smtClean="0"/>
              <a:t> et al., 2002). </a:t>
            </a:r>
            <a:r>
              <a:rPr lang="en-US" sz="2429" dirty="0" smtClean="0"/>
              <a:t> </a:t>
            </a:r>
          </a:p>
          <a:p>
            <a:pPr lvl="1"/>
            <a:endParaRPr lang="en-US" dirty="0" smtClean="0"/>
          </a:p>
          <a:p>
            <a:pPr lvl="1"/>
            <a:endParaRPr lang="en-US" dirty="0" smtClean="0"/>
          </a:p>
          <a:p>
            <a:pPr lvl="1"/>
            <a:endParaRPr lang="en-US" dirty="0" smtClean="0"/>
          </a:p>
        </p:txBody>
      </p:sp>
      <p:pic>
        <p:nvPicPr>
          <p:cNvPr id="7" name="Picture 6" descr="test tubes.jpg"/>
          <p:cNvPicPr>
            <a:picLocks/>
          </p:cNvPicPr>
          <p:nvPr/>
        </p:nvPicPr>
        <p:blipFill>
          <a:blip r:embed="rId3"/>
          <a:srcRect l="11774"/>
          <a:stretch>
            <a:fillRect/>
          </a:stretch>
        </p:blipFill>
        <p:spPr>
          <a:xfrm>
            <a:off x="7848600" y="0"/>
            <a:ext cx="1427479" cy="6858000"/>
          </a:xfrm>
          <a:prstGeom prst="rect">
            <a:avLst/>
          </a:prstGeom>
        </p:spPr>
      </p:pic>
      <p:sp>
        <p:nvSpPr>
          <p:cNvPr id="8" name="Slide Number Placeholder 7"/>
          <p:cNvSpPr>
            <a:spLocks noGrp="1"/>
          </p:cNvSpPr>
          <p:nvPr>
            <p:ph type="sldNum" sz="quarter" idx="12"/>
          </p:nvPr>
        </p:nvSpPr>
        <p:spPr/>
        <p:txBody>
          <a:bodyPr/>
          <a:lstStyle/>
          <a:p>
            <a:fld id="{70846082-EDBA-0640-A651-05BB35A1D51A}" type="slidenum">
              <a:rPr lang="en-US" smtClean="0"/>
              <a:pPr/>
              <a:t>9</a:t>
            </a:fld>
            <a:endParaRPr lang="en-US"/>
          </a:p>
        </p:txBody>
      </p:sp>
      <p:sp>
        <p:nvSpPr>
          <p:cNvPr id="10" name="Footer Placeholder 8"/>
          <p:cNvSpPr>
            <a:spLocks noGrp="1"/>
          </p:cNvSpPr>
          <p:nvPr>
            <p:ph type="ftr" sz="quarter" idx="11"/>
          </p:nvPr>
        </p:nvSpPr>
        <p:spPr>
          <a:xfrm>
            <a:off x="457200" y="6492875"/>
            <a:ext cx="2130552" cy="365125"/>
          </a:xfrm>
        </p:spPr>
        <p:txBody>
          <a:bodyPr/>
          <a:lstStyle/>
          <a:p>
            <a:r>
              <a:rPr lang="en-US" sz="1200" dirty="0" smtClean="0"/>
              <a:t>© Spiliotopoulou 2009</a:t>
            </a:r>
            <a:endParaRPr lang="en-US" sz="1200" dirty="0"/>
          </a:p>
        </p:txBody>
      </p:sp>
      <p:pic>
        <p:nvPicPr>
          <p:cNvPr id="9" name="final project with sound260-6">
            <a:hlinkClick r:id="" action="ppaction://media"/>
          </p:cNvPr>
          <p:cNvPicPr>
            <a:picLocks noRot="1" noChangeAspect="1"/>
          </p:cNvPicPr>
          <p:nvPr>
            <a:audioFile r:link="rId1"/>
          </p:nvPr>
        </p:nvPicPr>
        <p:blipFill>
          <a:blip r:embed="rId4"/>
          <a:stretch>
            <a:fillRect/>
          </a:stretch>
        </p:blipFill>
        <p:spPr>
          <a:xfrm>
            <a:off x="8848165" y="649287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Metal.thmx</Template>
  <TotalTime>6515</TotalTime>
  <Words>1922</Words>
  <Application>Microsoft Macintosh PowerPoint</Application>
  <PresentationFormat>On-screen Show (4:3)</PresentationFormat>
  <Paragraphs>182</Paragraphs>
  <Slides>22</Slides>
  <Notes>4</Notes>
  <HiddenSlides>0</HiddenSlides>
  <MMClips>22</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Metal</vt:lpstr>
      <vt:lpstr>Token Economy</vt:lpstr>
      <vt:lpstr>Outline</vt:lpstr>
      <vt:lpstr>Introduction</vt:lpstr>
      <vt:lpstr>Token Economy &amp; PBS</vt:lpstr>
      <vt:lpstr>What is a Token Economy?</vt:lpstr>
      <vt:lpstr>Level System</vt:lpstr>
      <vt:lpstr>Underlying principle</vt:lpstr>
      <vt:lpstr>Glossary</vt:lpstr>
      <vt:lpstr>Brief summary of research</vt:lpstr>
      <vt:lpstr>Where can I use a token economy system?</vt:lpstr>
      <vt:lpstr>Case Study</vt:lpstr>
      <vt:lpstr>Case Study</vt:lpstr>
      <vt:lpstr>How to</vt:lpstr>
      <vt:lpstr>Do’s</vt:lpstr>
      <vt:lpstr>Don’ts</vt:lpstr>
      <vt:lpstr>Case Study</vt:lpstr>
      <vt:lpstr>Case Study</vt:lpstr>
      <vt:lpstr>Case Study</vt:lpstr>
      <vt:lpstr>Case study</vt:lpstr>
      <vt:lpstr>Case Study</vt:lpstr>
      <vt:lpstr>FAQ</vt:lpstr>
      <vt:lpstr>References</vt:lpstr>
    </vt:vector>
  </TitlesOfParts>
  <Company>University of Pittsburgh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Bessie Spiliotopoulou</dc:creator>
  <cp:lastModifiedBy>Bessie Spiliotopoulou</cp:lastModifiedBy>
  <cp:revision>61</cp:revision>
  <cp:lastPrinted>2009-04-01T20:12:58Z</cp:lastPrinted>
  <dcterms:created xsi:type="dcterms:W3CDTF">2009-04-14T19:47:12Z</dcterms:created>
  <dcterms:modified xsi:type="dcterms:W3CDTF">2009-04-14T19:48:06Z</dcterms:modified>
</cp:coreProperties>
</file>